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2" r:id="rId1"/>
    <p:sldMasterId id="2147483906" r:id="rId2"/>
    <p:sldMasterId id="2147483894" r:id="rId3"/>
  </p:sldMasterIdLst>
  <p:notesMasterIdLst>
    <p:notesMasterId r:id="rId36"/>
  </p:notesMasterIdLst>
  <p:sldIdLst>
    <p:sldId id="256" r:id="rId4"/>
    <p:sldId id="257" r:id="rId5"/>
    <p:sldId id="259" r:id="rId6"/>
    <p:sldId id="261" r:id="rId7"/>
    <p:sldId id="281" r:id="rId8"/>
    <p:sldId id="282" r:id="rId9"/>
    <p:sldId id="283" r:id="rId10"/>
    <p:sldId id="263" r:id="rId11"/>
    <p:sldId id="265" r:id="rId12"/>
    <p:sldId id="293" r:id="rId13"/>
    <p:sldId id="285" r:id="rId14"/>
    <p:sldId id="294" r:id="rId15"/>
    <p:sldId id="295" r:id="rId16"/>
    <p:sldId id="296" r:id="rId17"/>
    <p:sldId id="303" r:id="rId18"/>
    <p:sldId id="297" r:id="rId19"/>
    <p:sldId id="298" r:id="rId20"/>
    <p:sldId id="299" r:id="rId21"/>
    <p:sldId id="300" r:id="rId22"/>
    <p:sldId id="301" r:id="rId23"/>
    <p:sldId id="267" r:id="rId24"/>
    <p:sldId id="275" r:id="rId25"/>
    <p:sldId id="276" r:id="rId26"/>
    <p:sldId id="278" r:id="rId27"/>
    <p:sldId id="279" r:id="rId28"/>
    <p:sldId id="269" r:id="rId29"/>
    <p:sldId id="270" r:id="rId30"/>
    <p:sldId id="271" r:id="rId31"/>
    <p:sldId id="302" r:id="rId32"/>
    <p:sldId id="273" r:id="rId33"/>
    <p:sldId id="274" r:id="rId34"/>
    <p:sldId id="30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0000"/>
    <a:srgbClr val="03EDBB"/>
    <a:srgbClr val="EB0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702" autoAdjust="0"/>
  </p:normalViewPr>
  <p:slideViewPr>
    <p:cSldViewPr snapToGrid="0">
      <p:cViewPr varScale="1">
        <p:scale>
          <a:sx n="44" d="100"/>
          <a:sy n="44" d="100"/>
        </p:scale>
        <p:origin x="150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2F51D-EDB9-4314-B41D-AB82A9D8237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C5A89F9-4847-4D38-B002-0238079C69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Biological background</a:t>
          </a:r>
        </a:p>
      </dgm:t>
    </dgm:pt>
    <dgm:pt modelId="{9EDC773B-99E2-4392-AB77-98FC4A2A452C}" type="parTrans" cxnId="{A6AB3C94-549F-4EE8-AFEA-EC128E98223E}">
      <dgm:prSet/>
      <dgm:spPr/>
      <dgm:t>
        <a:bodyPr/>
        <a:lstStyle/>
        <a:p>
          <a:endParaRPr lang="en-US"/>
        </a:p>
      </dgm:t>
    </dgm:pt>
    <dgm:pt modelId="{3EB02D4F-A833-44C5-8154-7904CF58BBA8}" type="sibTrans" cxnId="{A6AB3C94-549F-4EE8-AFEA-EC128E98223E}">
      <dgm:prSet/>
      <dgm:spPr/>
      <dgm:t>
        <a:bodyPr/>
        <a:lstStyle/>
        <a:p>
          <a:endParaRPr lang="en-US"/>
        </a:p>
      </dgm:t>
    </dgm:pt>
    <dgm:pt modelId="{DAE3AA6F-C80D-45DE-A4B5-B52B90BBFE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Data sets</a:t>
          </a:r>
        </a:p>
      </dgm:t>
    </dgm:pt>
    <dgm:pt modelId="{1544AC03-B29F-4B30-BB7E-E2BCDFEEAE79}" type="parTrans" cxnId="{77E59C5A-7C83-40DC-9814-7A8CFA6C9685}">
      <dgm:prSet/>
      <dgm:spPr/>
      <dgm:t>
        <a:bodyPr/>
        <a:lstStyle/>
        <a:p>
          <a:endParaRPr lang="en-US"/>
        </a:p>
      </dgm:t>
    </dgm:pt>
    <dgm:pt modelId="{A6B93156-88A0-423A-9E1E-EC6D1C4461B3}" type="sibTrans" cxnId="{77E59C5A-7C83-40DC-9814-7A8CFA6C9685}">
      <dgm:prSet/>
      <dgm:spPr/>
      <dgm:t>
        <a:bodyPr/>
        <a:lstStyle/>
        <a:p>
          <a:endParaRPr lang="en-US"/>
        </a:p>
      </dgm:t>
    </dgm:pt>
    <dgm:pt modelId="{E6582FD0-EE9A-47A8-AC72-DFC1D4EF32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Hypothesis and milestones</a:t>
          </a:r>
        </a:p>
      </dgm:t>
    </dgm:pt>
    <dgm:pt modelId="{2320C900-7137-4FF2-9CA5-9C2D89C36B44}" type="parTrans" cxnId="{092DB836-70EF-4CF5-9D42-11231DA8F6F1}">
      <dgm:prSet/>
      <dgm:spPr/>
      <dgm:t>
        <a:bodyPr/>
        <a:lstStyle/>
        <a:p>
          <a:endParaRPr lang="en-US"/>
        </a:p>
      </dgm:t>
    </dgm:pt>
    <dgm:pt modelId="{6873750D-FC06-44AE-B659-552291F27B2F}" type="sibTrans" cxnId="{092DB836-70EF-4CF5-9D42-11231DA8F6F1}">
      <dgm:prSet/>
      <dgm:spPr/>
      <dgm:t>
        <a:bodyPr/>
        <a:lstStyle/>
        <a:p>
          <a:endParaRPr lang="en-US"/>
        </a:p>
      </dgm:t>
    </dgm:pt>
    <dgm:pt modelId="{566B5095-88CD-4A9C-9F67-A1D865B8DF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 Team and tasks</a:t>
          </a:r>
        </a:p>
      </dgm:t>
    </dgm:pt>
    <dgm:pt modelId="{7ED1A5E4-3333-4034-AA93-088163F141E7}" type="parTrans" cxnId="{DF5140BE-2293-4667-822D-0FB0B7BF7000}">
      <dgm:prSet/>
      <dgm:spPr/>
      <dgm:t>
        <a:bodyPr/>
        <a:lstStyle/>
        <a:p>
          <a:endParaRPr lang="en-US"/>
        </a:p>
      </dgm:t>
    </dgm:pt>
    <dgm:pt modelId="{75B777CF-EAF8-49C3-8199-E8788AF01C91}" type="sibTrans" cxnId="{DF5140BE-2293-4667-822D-0FB0B7BF7000}">
      <dgm:prSet/>
      <dgm:spPr/>
      <dgm:t>
        <a:bodyPr/>
        <a:lstStyle/>
        <a:p>
          <a:endParaRPr lang="en-US"/>
        </a:p>
      </dgm:t>
    </dgm:pt>
    <dgm:pt modelId="{EE52D2E1-A42B-4304-BF37-A502DAED7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tx1"/>
              </a:solidFill>
              <a:latin typeface="+mn-lt"/>
              <a:ea typeface="+mj-ea"/>
              <a:cs typeface="+mj-cs"/>
            </a:rPr>
            <a:t>Quality control and EDA</a:t>
          </a:r>
          <a:endParaRPr lang="en-US" b="0" dirty="0">
            <a:solidFill>
              <a:schemeClr val="tx1"/>
            </a:solidFill>
            <a:latin typeface="+mn-lt"/>
          </a:endParaRPr>
        </a:p>
      </dgm:t>
    </dgm:pt>
    <dgm:pt modelId="{7513B399-A360-484C-BEC1-EB4E624F1DE6}" type="parTrans" cxnId="{E80EA755-483C-4F52-86AF-B42EDBD78EC8}">
      <dgm:prSet/>
      <dgm:spPr/>
      <dgm:t>
        <a:bodyPr/>
        <a:lstStyle/>
        <a:p>
          <a:endParaRPr lang="en-US"/>
        </a:p>
      </dgm:t>
    </dgm:pt>
    <dgm:pt modelId="{65FE53D2-DF63-461C-BB54-DD41314476E8}" type="sibTrans" cxnId="{E80EA755-483C-4F52-86AF-B42EDBD78EC8}">
      <dgm:prSet/>
      <dgm:spPr/>
      <dgm:t>
        <a:bodyPr/>
        <a:lstStyle/>
        <a:p>
          <a:endParaRPr lang="en-US"/>
        </a:p>
      </dgm:t>
    </dgm:pt>
    <dgm:pt modelId="{38B591CD-B594-4606-A6E8-06E0C127E1FC}" type="pres">
      <dgm:prSet presAssocID="{17E2F51D-EDB9-4314-B41D-AB82A9D8237A}" presName="root" presStyleCnt="0">
        <dgm:presLayoutVars>
          <dgm:dir/>
          <dgm:resizeHandles val="exact"/>
        </dgm:presLayoutVars>
      </dgm:prSet>
      <dgm:spPr/>
    </dgm:pt>
    <dgm:pt modelId="{FB76C71F-E68D-4919-9F6F-6EED7C2F5900}" type="pres">
      <dgm:prSet presAssocID="{7C5A89F9-4847-4D38-B002-0238079C6957}" presName="compNode" presStyleCnt="0"/>
      <dgm:spPr/>
    </dgm:pt>
    <dgm:pt modelId="{96E3ADA1-C0F1-4B2E-B1C6-E8EF7B27F8DF}" type="pres">
      <dgm:prSet presAssocID="{7C5A89F9-4847-4D38-B002-0238079C6957}" presName="bgRect" presStyleLbl="bgShp" presStyleIdx="0" presStyleCnt="5"/>
      <dgm:spPr/>
    </dgm:pt>
    <dgm:pt modelId="{048F7953-1D64-44F5-8272-80399819273C}" type="pres">
      <dgm:prSet presAssocID="{7C5A89F9-4847-4D38-B002-0238079C695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3F55EF73-70D9-41B4-AAAC-51FD2EBCC2FF}" type="pres">
      <dgm:prSet presAssocID="{7C5A89F9-4847-4D38-B002-0238079C6957}" presName="spaceRect" presStyleCnt="0"/>
      <dgm:spPr/>
    </dgm:pt>
    <dgm:pt modelId="{B3A1C4F2-9310-41A3-BB26-AA108F4646EE}" type="pres">
      <dgm:prSet presAssocID="{7C5A89F9-4847-4D38-B002-0238079C6957}" presName="parTx" presStyleLbl="revTx" presStyleIdx="0" presStyleCnt="5">
        <dgm:presLayoutVars>
          <dgm:chMax val="0"/>
          <dgm:chPref val="0"/>
        </dgm:presLayoutVars>
      </dgm:prSet>
      <dgm:spPr/>
    </dgm:pt>
    <dgm:pt modelId="{AE27F916-354B-4D1A-AE73-05D097511CC7}" type="pres">
      <dgm:prSet presAssocID="{3EB02D4F-A833-44C5-8154-7904CF58BBA8}" presName="sibTrans" presStyleCnt="0"/>
      <dgm:spPr/>
    </dgm:pt>
    <dgm:pt modelId="{5F2CE160-5546-4F9D-BFA8-4F900BAB8670}" type="pres">
      <dgm:prSet presAssocID="{DAE3AA6F-C80D-45DE-A4B5-B52B90BBFE10}" presName="compNode" presStyleCnt="0"/>
      <dgm:spPr/>
    </dgm:pt>
    <dgm:pt modelId="{41C70CFC-9C51-49E0-B3BE-00F886FFA09E}" type="pres">
      <dgm:prSet presAssocID="{DAE3AA6F-C80D-45DE-A4B5-B52B90BBFE10}" presName="bgRect" presStyleLbl="bgShp" presStyleIdx="1" presStyleCnt="5"/>
      <dgm:spPr/>
    </dgm:pt>
    <dgm:pt modelId="{74A2FF99-9331-4306-8EAF-FF43606D6229}" type="pres">
      <dgm:prSet presAssocID="{DAE3AA6F-C80D-45DE-A4B5-B52B90BBFE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92700A2-CB1E-4B09-955A-89544BB06F9B}" type="pres">
      <dgm:prSet presAssocID="{DAE3AA6F-C80D-45DE-A4B5-B52B90BBFE10}" presName="spaceRect" presStyleCnt="0"/>
      <dgm:spPr/>
    </dgm:pt>
    <dgm:pt modelId="{90139897-4116-450A-AB1F-ECE4101089FF}" type="pres">
      <dgm:prSet presAssocID="{DAE3AA6F-C80D-45DE-A4B5-B52B90BBFE10}" presName="parTx" presStyleLbl="revTx" presStyleIdx="1" presStyleCnt="5">
        <dgm:presLayoutVars>
          <dgm:chMax val="0"/>
          <dgm:chPref val="0"/>
        </dgm:presLayoutVars>
      </dgm:prSet>
      <dgm:spPr/>
    </dgm:pt>
    <dgm:pt modelId="{0D848B42-6218-424E-842A-7C51D1E68962}" type="pres">
      <dgm:prSet presAssocID="{A6B93156-88A0-423A-9E1E-EC6D1C4461B3}" presName="sibTrans" presStyleCnt="0"/>
      <dgm:spPr/>
    </dgm:pt>
    <dgm:pt modelId="{9FCBE34C-62DE-4B2B-9BE1-FFD3EBEB2B5D}" type="pres">
      <dgm:prSet presAssocID="{EE52D2E1-A42B-4304-BF37-A502DAED7856}" presName="compNode" presStyleCnt="0"/>
      <dgm:spPr/>
    </dgm:pt>
    <dgm:pt modelId="{62036C48-240A-4CB6-B1C8-4A50D5272B1E}" type="pres">
      <dgm:prSet presAssocID="{EE52D2E1-A42B-4304-BF37-A502DAED7856}" presName="bgRect" presStyleLbl="bgShp" presStyleIdx="2" presStyleCnt="5" custLinFactNeighborX="-1443" custLinFactNeighborY="-2303"/>
      <dgm:spPr/>
    </dgm:pt>
    <dgm:pt modelId="{8AA44AFC-16F3-4314-B615-DEDA887D2C27}" type="pres">
      <dgm:prSet presAssocID="{EE52D2E1-A42B-4304-BF37-A502DAED7856}" presName="iconRect" presStyleLbl="node1" presStyleIdx="2" presStyleCnt="5" custLinFactNeighborX="8377" custLinFactNeighborY="-837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wertung 3 Sterne mit einfarbiger Füllung"/>
        </a:ext>
      </dgm:extLst>
    </dgm:pt>
    <dgm:pt modelId="{7318F20E-DEEF-4ECF-AE70-203035BA35D3}" type="pres">
      <dgm:prSet presAssocID="{EE52D2E1-A42B-4304-BF37-A502DAED7856}" presName="spaceRect" presStyleCnt="0"/>
      <dgm:spPr/>
    </dgm:pt>
    <dgm:pt modelId="{C4AE5E78-3D33-4C3E-A47B-68D55FC87D99}" type="pres">
      <dgm:prSet presAssocID="{EE52D2E1-A42B-4304-BF37-A502DAED7856}" presName="parTx" presStyleLbl="revTx" presStyleIdx="2" presStyleCnt="5">
        <dgm:presLayoutVars>
          <dgm:chMax val="0"/>
          <dgm:chPref val="0"/>
        </dgm:presLayoutVars>
      </dgm:prSet>
      <dgm:spPr/>
    </dgm:pt>
    <dgm:pt modelId="{8BB18444-9D1B-4BDD-9D0F-B6B190FB7561}" type="pres">
      <dgm:prSet presAssocID="{65FE53D2-DF63-461C-BB54-DD41314476E8}" presName="sibTrans" presStyleCnt="0"/>
      <dgm:spPr/>
    </dgm:pt>
    <dgm:pt modelId="{97A282E9-B8E0-4B65-9571-9BABCB0B89F0}" type="pres">
      <dgm:prSet presAssocID="{E6582FD0-EE9A-47A8-AC72-DFC1D4EF32E5}" presName="compNode" presStyleCnt="0"/>
      <dgm:spPr/>
    </dgm:pt>
    <dgm:pt modelId="{E325D2E8-CC80-4D67-AD80-9AC36DE9D2C0}" type="pres">
      <dgm:prSet presAssocID="{E6582FD0-EE9A-47A8-AC72-DFC1D4EF32E5}" presName="bgRect" presStyleLbl="bgShp" presStyleIdx="3" presStyleCnt="5"/>
      <dgm:spPr/>
    </dgm:pt>
    <dgm:pt modelId="{F3C496BB-D934-4EC1-987E-998B94C3B4C0}" type="pres">
      <dgm:prSet presAssocID="{E6582FD0-EE9A-47A8-AC72-DFC1D4EF32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8B7CE40B-2EA1-474B-993B-D65C828B0F5B}" type="pres">
      <dgm:prSet presAssocID="{E6582FD0-EE9A-47A8-AC72-DFC1D4EF32E5}" presName="spaceRect" presStyleCnt="0"/>
      <dgm:spPr/>
    </dgm:pt>
    <dgm:pt modelId="{0C0958D5-9B26-40D4-A806-36F9FA6CC7D3}" type="pres">
      <dgm:prSet presAssocID="{E6582FD0-EE9A-47A8-AC72-DFC1D4EF32E5}" presName="parTx" presStyleLbl="revTx" presStyleIdx="3" presStyleCnt="5">
        <dgm:presLayoutVars>
          <dgm:chMax val="0"/>
          <dgm:chPref val="0"/>
        </dgm:presLayoutVars>
      </dgm:prSet>
      <dgm:spPr/>
    </dgm:pt>
    <dgm:pt modelId="{905BE4F9-5CBE-435B-9E92-275DCA88BF2F}" type="pres">
      <dgm:prSet presAssocID="{6873750D-FC06-44AE-B659-552291F27B2F}" presName="sibTrans" presStyleCnt="0"/>
      <dgm:spPr/>
    </dgm:pt>
    <dgm:pt modelId="{0E2808CD-06DD-4DC4-8D03-E442E8C3FF1E}" type="pres">
      <dgm:prSet presAssocID="{566B5095-88CD-4A9C-9F67-A1D865B8DFA2}" presName="compNode" presStyleCnt="0"/>
      <dgm:spPr/>
    </dgm:pt>
    <dgm:pt modelId="{371D21F0-7D79-4040-8C62-D2C1D7A84B9B}" type="pres">
      <dgm:prSet presAssocID="{566B5095-88CD-4A9C-9F67-A1D865B8DFA2}" presName="bgRect" presStyleLbl="bgShp" presStyleIdx="4" presStyleCnt="5"/>
      <dgm:spPr/>
    </dgm:pt>
    <dgm:pt modelId="{73D01B0B-1629-42E1-A81E-F4F4374A939F}" type="pres">
      <dgm:prSet presAssocID="{566B5095-88CD-4A9C-9F67-A1D865B8DFA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A1193841-4F7E-4AC6-8046-1F7D0C910B42}" type="pres">
      <dgm:prSet presAssocID="{566B5095-88CD-4A9C-9F67-A1D865B8DFA2}" presName="spaceRect" presStyleCnt="0"/>
      <dgm:spPr/>
    </dgm:pt>
    <dgm:pt modelId="{F8DEDC97-5F25-488E-A959-D98FB73378BA}" type="pres">
      <dgm:prSet presAssocID="{566B5095-88CD-4A9C-9F67-A1D865B8DFA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FFF6F10-C451-4007-B272-9073F64AF878}" type="presOf" srcId="{DAE3AA6F-C80D-45DE-A4B5-B52B90BBFE10}" destId="{90139897-4116-450A-AB1F-ECE4101089FF}" srcOrd="0" destOrd="0" presId="urn:microsoft.com/office/officeart/2018/2/layout/IconVerticalSolidList"/>
    <dgm:cxn modelId="{7670F420-E2DE-4254-9905-55408C07EB4A}" type="presOf" srcId="{566B5095-88CD-4A9C-9F67-A1D865B8DFA2}" destId="{F8DEDC97-5F25-488E-A959-D98FB73378BA}" srcOrd="0" destOrd="0" presId="urn:microsoft.com/office/officeart/2018/2/layout/IconVerticalSolidList"/>
    <dgm:cxn modelId="{D8831222-44C7-4D70-9727-EBA35598C978}" type="presOf" srcId="{7C5A89F9-4847-4D38-B002-0238079C6957}" destId="{B3A1C4F2-9310-41A3-BB26-AA108F4646EE}" srcOrd="0" destOrd="0" presId="urn:microsoft.com/office/officeart/2018/2/layout/IconVerticalSolidList"/>
    <dgm:cxn modelId="{DC339527-3065-43BD-BCD6-61D7041CFC4D}" type="presOf" srcId="{EE52D2E1-A42B-4304-BF37-A502DAED7856}" destId="{C4AE5E78-3D33-4C3E-A47B-68D55FC87D99}" srcOrd="0" destOrd="0" presId="urn:microsoft.com/office/officeart/2018/2/layout/IconVerticalSolidList"/>
    <dgm:cxn modelId="{092DB836-70EF-4CF5-9D42-11231DA8F6F1}" srcId="{17E2F51D-EDB9-4314-B41D-AB82A9D8237A}" destId="{E6582FD0-EE9A-47A8-AC72-DFC1D4EF32E5}" srcOrd="3" destOrd="0" parTransId="{2320C900-7137-4FF2-9CA5-9C2D89C36B44}" sibTransId="{6873750D-FC06-44AE-B659-552291F27B2F}"/>
    <dgm:cxn modelId="{58E4BC70-A750-409C-B4BE-83969E9CCA78}" type="presOf" srcId="{E6582FD0-EE9A-47A8-AC72-DFC1D4EF32E5}" destId="{0C0958D5-9B26-40D4-A806-36F9FA6CC7D3}" srcOrd="0" destOrd="0" presId="urn:microsoft.com/office/officeart/2018/2/layout/IconVerticalSolidList"/>
    <dgm:cxn modelId="{E80EA755-483C-4F52-86AF-B42EDBD78EC8}" srcId="{17E2F51D-EDB9-4314-B41D-AB82A9D8237A}" destId="{EE52D2E1-A42B-4304-BF37-A502DAED7856}" srcOrd="2" destOrd="0" parTransId="{7513B399-A360-484C-BEC1-EB4E624F1DE6}" sibTransId="{65FE53D2-DF63-461C-BB54-DD41314476E8}"/>
    <dgm:cxn modelId="{77E59C5A-7C83-40DC-9814-7A8CFA6C9685}" srcId="{17E2F51D-EDB9-4314-B41D-AB82A9D8237A}" destId="{DAE3AA6F-C80D-45DE-A4B5-B52B90BBFE10}" srcOrd="1" destOrd="0" parTransId="{1544AC03-B29F-4B30-BB7E-E2BCDFEEAE79}" sibTransId="{A6B93156-88A0-423A-9E1E-EC6D1C4461B3}"/>
    <dgm:cxn modelId="{A6AB3C94-549F-4EE8-AFEA-EC128E98223E}" srcId="{17E2F51D-EDB9-4314-B41D-AB82A9D8237A}" destId="{7C5A89F9-4847-4D38-B002-0238079C6957}" srcOrd="0" destOrd="0" parTransId="{9EDC773B-99E2-4392-AB77-98FC4A2A452C}" sibTransId="{3EB02D4F-A833-44C5-8154-7904CF58BBA8}"/>
    <dgm:cxn modelId="{BB6E44B2-2835-4AD0-BDA6-F149070B7129}" type="presOf" srcId="{17E2F51D-EDB9-4314-B41D-AB82A9D8237A}" destId="{38B591CD-B594-4606-A6E8-06E0C127E1FC}" srcOrd="0" destOrd="0" presId="urn:microsoft.com/office/officeart/2018/2/layout/IconVerticalSolidList"/>
    <dgm:cxn modelId="{DF5140BE-2293-4667-822D-0FB0B7BF7000}" srcId="{17E2F51D-EDB9-4314-B41D-AB82A9D8237A}" destId="{566B5095-88CD-4A9C-9F67-A1D865B8DFA2}" srcOrd="4" destOrd="0" parTransId="{7ED1A5E4-3333-4034-AA93-088163F141E7}" sibTransId="{75B777CF-EAF8-49C3-8199-E8788AF01C91}"/>
    <dgm:cxn modelId="{2F4E66EF-BDB2-4C96-B307-A5EB2716A792}" type="presParOf" srcId="{38B591CD-B594-4606-A6E8-06E0C127E1FC}" destId="{FB76C71F-E68D-4919-9F6F-6EED7C2F5900}" srcOrd="0" destOrd="0" presId="urn:microsoft.com/office/officeart/2018/2/layout/IconVerticalSolidList"/>
    <dgm:cxn modelId="{3F794ADD-2047-44B7-A62C-FFB118166648}" type="presParOf" srcId="{FB76C71F-E68D-4919-9F6F-6EED7C2F5900}" destId="{96E3ADA1-C0F1-4B2E-B1C6-E8EF7B27F8DF}" srcOrd="0" destOrd="0" presId="urn:microsoft.com/office/officeart/2018/2/layout/IconVerticalSolidList"/>
    <dgm:cxn modelId="{7EA1E5C0-67BC-42D3-8EB4-6D24092F703B}" type="presParOf" srcId="{FB76C71F-E68D-4919-9F6F-6EED7C2F5900}" destId="{048F7953-1D64-44F5-8272-80399819273C}" srcOrd="1" destOrd="0" presId="urn:microsoft.com/office/officeart/2018/2/layout/IconVerticalSolidList"/>
    <dgm:cxn modelId="{1F6D3DC2-38CA-42B8-A2CA-85A701298147}" type="presParOf" srcId="{FB76C71F-E68D-4919-9F6F-6EED7C2F5900}" destId="{3F55EF73-70D9-41B4-AAAC-51FD2EBCC2FF}" srcOrd="2" destOrd="0" presId="urn:microsoft.com/office/officeart/2018/2/layout/IconVerticalSolidList"/>
    <dgm:cxn modelId="{DA749CF9-80F7-407F-AAC7-1A16AD71EE34}" type="presParOf" srcId="{FB76C71F-E68D-4919-9F6F-6EED7C2F5900}" destId="{B3A1C4F2-9310-41A3-BB26-AA108F4646EE}" srcOrd="3" destOrd="0" presId="urn:microsoft.com/office/officeart/2018/2/layout/IconVerticalSolidList"/>
    <dgm:cxn modelId="{1E5B13B9-2D6F-4183-B9E0-BAA8FE12B44B}" type="presParOf" srcId="{38B591CD-B594-4606-A6E8-06E0C127E1FC}" destId="{AE27F916-354B-4D1A-AE73-05D097511CC7}" srcOrd="1" destOrd="0" presId="urn:microsoft.com/office/officeart/2018/2/layout/IconVerticalSolidList"/>
    <dgm:cxn modelId="{F595DF3B-0269-4F99-909B-175D3728B348}" type="presParOf" srcId="{38B591CD-B594-4606-A6E8-06E0C127E1FC}" destId="{5F2CE160-5546-4F9D-BFA8-4F900BAB8670}" srcOrd="2" destOrd="0" presId="urn:microsoft.com/office/officeart/2018/2/layout/IconVerticalSolidList"/>
    <dgm:cxn modelId="{2490A2EF-BB94-4D54-813D-02A77D026636}" type="presParOf" srcId="{5F2CE160-5546-4F9D-BFA8-4F900BAB8670}" destId="{41C70CFC-9C51-49E0-B3BE-00F886FFA09E}" srcOrd="0" destOrd="0" presId="urn:microsoft.com/office/officeart/2018/2/layout/IconVerticalSolidList"/>
    <dgm:cxn modelId="{F6505DD6-282F-498C-9FA8-74F1069F7859}" type="presParOf" srcId="{5F2CE160-5546-4F9D-BFA8-4F900BAB8670}" destId="{74A2FF99-9331-4306-8EAF-FF43606D6229}" srcOrd="1" destOrd="0" presId="urn:microsoft.com/office/officeart/2018/2/layout/IconVerticalSolidList"/>
    <dgm:cxn modelId="{6FDA2798-226D-4124-93AC-61BE9829E6F2}" type="presParOf" srcId="{5F2CE160-5546-4F9D-BFA8-4F900BAB8670}" destId="{A92700A2-CB1E-4B09-955A-89544BB06F9B}" srcOrd="2" destOrd="0" presId="urn:microsoft.com/office/officeart/2018/2/layout/IconVerticalSolidList"/>
    <dgm:cxn modelId="{528E9DA8-FAAB-4432-9D4C-918AA0E2C2BC}" type="presParOf" srcId="{5F2CE160-5546-4F9D-BFA8-4F900BAB8670}" destId="{90139897-4116-450A-AB1F-ECE4101089FF}" srcOrd="3" destOrd="0" presId="urn:microsoft.com/office/officeart/2018/2/layout/IconVerticalSolidList"/>
    <dgm:cxn modelId="{27AAC435-A7CD-4886-B6DC-0337A25B4C54}" type="presParOf" srcId="{38B591CD-B594-4606-A6E8-06E0C127E1FC}" destId="{0D848B42-6218-424E-842A-7C51D1E68962}" srcOrd="3" destOrd="0" presId="urn:microsoft.com/office/officeart/2018/2/layout/IconVerticalSolidList"/>
    <dgm:cxn modelId="{AFBBDA28-A2F7-4BA9-8A03-7BEF4FE1075A}" type="presParOf" srcId="{38B591CD-B594-4606-A6E8-06E0C127E1FC}" destId="{9FCBE34C-62DE-4B2B-9BE1-FFD3EBEB2B5D}" srcOrd="4" destOrd="0" presId="urn:microsoft.com/office/officeart/2018/2/layout/IconVerticalSolidList"/>
    <dgm:cxn modelId="{1742A3E8-58FD-49EA-A5AF-3155DA47583D}" type="presParOf" srcId="{9FCBE34C-62DE-4B2B-9BE1-FFD3EBEB2B5D}" destId="{62036C48-240A-4CB6-B1C8-4A50D5272B1E}" srcOrd="0" destOrd="0" presId="urn:microsoft.com/office/officeart/2018/2/layout/IconVerticalSolidList"/>
    <dgm:cxn modelId="{6F9D869B-E1A5-4799-ACE5-B92BE7BB3325}" type="presParOf" srcId="{9FCBE34C-62DE-4B2B-9BE1-FFD3EBEB2B5D}" destId="{8AA44AFC-16F3-4314-B615-DEDA887D2C27}" srcOrd="1" destOrd="0" presId="urn:microsoft.com/office/officeart/2018/2/layout/IconVerticalSolidList"/>
    <dgm:cxn modelId="{C2D05778-05C9-4835-8DF7-EE0636151031}" type="presParOf" srcId="{9FCBE34C-62DE-4B2B-9BE1-FFD3EBEB2B5D}" destId="{7318F20E-DEEF-4ECF-AE70-203035BA35D3}" srcOrd="2" destOrd="0" presId="urn:microsoft.com/office/officeart/2018/2/layout/IconVerticalSolidList"/>
    <dgm:cxn modelId="{08F9969C-3D7E-48BA-8B3E-47CC9D93E9E8}" type="presParOf" srcId="{9FCBE34C-62DE-4B2B-9BE1-FFD3EBEB2B5D}" destId="{C4AE5E78-3D33-4C3E-A47B-68D55FC87D99}" srcOrd="3" destOrd="0" presId="urn:microsoft.com/office/officeart/2018/2/layout/IconVerticalSolidList"/>
    <dgm:cxn modelId="{0CCE9B8C-CBB4-4504-8F3F-07A4AE89B00B}" type="presParOf" srcId="{38B591CD-B594-4606-A6E8-06E0C127E1FC}" destId="{8BB18444-9D1B-4BDD-9D0F-B6B190FB7561}" srcOrd="5" destOrd="0" presId="urn:microsoft.com/office/officeart/2018/2/layout/IconVerticalSolidList"/>
    <dgm:cxn modelId="{AD966406-BCF7-4067-B1AD-FF11A3482776}" type="presParOf" srcId="{38B591CD-B594-4606-A6E8-06E0C127E1FC}" destId="{97A282E9-B8E0-4B65-9571-9BABCB0B89F0}" srcOrd="6" destOrd="0" presId="urn:microsoft.com/office/officeart/2018/2/layout/IconVerticalSolidList"/>
    <dgm:cxn modelId="{00821C0F-561B-4F44-A554-767746D93F08}" type="presParOf" srcId="{97A282E9-B8E0-4B65-9571-9BABCB0B89F0}" destId="{E325D2E8-CC80-4D67-AD80-9AC36DE9D2C0}" srcOrd="0" destOrd="0" presId="urn:microsoft.com/office/officeart/2018/2/layout/IconVerticalSolidList"/>
    <dgm:cxn modelId="{54CB3990-A3B7-454E-B67B-6149F9DB8FF7}" type="presParOf" srcId="{97A282E9-B8E0-4B65-9571-9BABCB0B89F0}" destId="{F3C496BB-D934-4EC1-987E-998B94C3B4C0}" srcOrd="1" destOrd="0" presId="urn:microsoft.com/office/officeart/2018/2/layout/IconVerticalSolidList"/>
    <dgm:cxn modelId="{FB737232-DF4F-40D1-8E3E-FBCEFB6BE9FD}" type="presParOf" srcId="{97A282E9-B8E0-4B65-9571-9BABCB0B89F0}" destId="{8B7CE40B-2EA1-474B-993B-D65C828B0F5B}" srcOrd="2" destOrd="0" presId="urn:microsoft.com/office/officeart/2018/2/layout/IconVerticalSolidList"/>
    <dgm:cxn modelId="{6CBA23CB-C892-4CCF-B9A3-3E292D4594A8}" type="presParOf" srcId="{97A282E9-B8E0-4B65-9571-9BABCB0B89F0}" destId="{0C0958D5-9B26-40D4-A806-36F9FA6CC7D3}" srcOrd="3" destOrd="0" presId="urn:microsoft.com/office/officeart/2018/2/layout/IconVerticalSolidList"/>
    <dgm:cxn modelId="{8A446029-BB51-40C2-BC61-61D658E50B0A}" type="presParOf" srcId="{38B591CD-B594-4606-A6E8-06E0C127E1FC}" destId="{905BE4F9-5CBE-435B-9E92-275DCA88BF2F}" srcOrd="7" destOrd="0" presId="urn:microsoft.com/office/officeart/2018/2/layout/IconVerticalSolidList"/>
    <dgm:cxn modelId="{60752570-4690-4873-8F14-5E428CEAD6E0}" type="presParOf" srcId="{38B591CD-B594-4606-A6E8-06E0C127E1FC}" destId="{0E2808CD-06DD-4DC4-8D03-E442E8C3FF1E}" srcOrd="8" destOrd="0" presId="urn:microsoft.com/office/officeart/2018/2/layout/IconVerticalSolidList"/>
    <dgm:cxn modelId="{651FBF0A-F60F-4901-AB1F-CC18C1F632C1}" type="presParOf" srcId="{0E2808CD-06DD-4DC4-8D03-E442E8C3FF1E}" destId="{371D21F0-7D79-4040-8C62-D2C1D7A84B9B}" srcOrd="0" destOrd="0" presId="urn:microsoft.com/office/officeart/2018/2/layout/IconVerticalSolidList"/>
    <dgm:cxn modelId="{69BD0603-3A28-485C-9D4E-C24E2B27E065}" type="presParOf" srcId="{0E2808CD-06DD-4DC4-8D03-E442E8C3FF1E}" destId="{73D01B0B-1629-42E1-A81E-F4F4374A939F}" srcOrd="1" destOrd="0" presId="urn:microsoft.com/office/officeart/2018/2/layout/IconVerticalSolidList"/>
    <dgm:cxn modelId="{1A332D21-DA94-4278-B191-36C70704BEFD}" type="presParOf" srcId="{0E2808CD-06DD-4DC4-8D03-E442E8C3FF1E}" destId="{A1193841-4F7E-4AC6-8046-1F7D0C910B42}" srcOrd="2" destOrd="0" presId="urn:microsoft.com/office/officeart/2018/2/layout/IconVerticalSolidList"/>
    <dgm:cxn modelId="{02E109AD-9C74-4D66-9D40-B5121FA3F49D}" type="presParOf" srcId="{0E2808CD-06DD-4DC4-8D03-E442E8C3FF1E}" destId="{F8DEDC97-5F25-488E-A959-D98FB73378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3ADA1-C0F1-4B2E-B1C6-E8EF7B27F8DF}">
      <dsp:nvSpPr>
        <dsp:cNvPr id="0" name=""/>
        <dsp:cNvSpPr/>
      </dsp:nvSpPr>
      <dsp:spPr>
        <a:xfrm>
          <a:off x="0" y="2957"/>
          <a:ext cx="10058399" cy="6300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F7953-1D64-44F5-8272-80399819273C}">
      <dsp:nvSpPr>
        <dsp:cNvPr id="0" name=""/>
        <dsp:cNvSpPr/>
      </dsp:nvSpPr>
      <dsp:spPr>
        <a:xfrm>
          <a:off x="190583" y="144714"/>
          <a:ext cx="346515" cy="3465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1C4F2-9310-41A3-BB26-AA108F4646EE}">
      <dsp:nvSpPr>
        <dsp:cNvPr id="0" name=""/>
        <dsp:cNvSpPr/>
      </dsp:nvSpPr>
      <dsp:spPr>
        <a:xfrm>
          <a:off x="727681" y="2957"/>
          <a:ext cx="9330718" cy="63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8" tIns="66678" rIns="66678" bIns="666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Biological background</a:t>
          </a:r>
        </a:p>
      </dsp:txBody>
      <dsp:txXfrm>
        <a:off x="727681" y="2957"/>
        <a:ext cx="9330718" cy="630027"/>
      </dsp:txXfrm>
    </dsp:sp>
    <dsp:sp modelId="{41C70CFC-9C51-49E0-B3BE-00F886FFA09E}">
      <dsp:nvSpPr>
        <dsp:cNvPr id="0" name=""/>
        <dsp:cNvSpPr/>
      </dsp:nvSpPr>
      <dsp:spPr>
        <a:xfrm>
          <a:off x="0" y="790492"/>
          <a:ext cx="10058399" cy="6300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2FF99-9331-4306-8EAF-FF43606D6229}">
      <dsp:nvSpPr>
        <dsp:cNvPr id="0" name=""/>
        <dsp:cNvSpPr/>
      </dsp:nvSpPr>
      <dsp:spPr>
        <a:xfrm>
          <a:off x="190583" y="932248"/>
          <a:ext cx="346515" cy="3465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39897-4116-450A-AB1F-ECE4101089FF}">
      <dsp:nvSpPr>
        <dsp:cNvPr id="0" name=""/>
        <dsp:cNvSpPr/>
      </dsp:nvSpPr>
      <dsp:spPr>
        <a:xfrm>
          <a:off x="727681" y="790492"/>
          <a:ext cx="9330718" cy="63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8" tIns="66678" rIns="66678" bIns="666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Data sets</a:t>
          </a:r>
        </a:p>
      </dsp:txBody>
      <dsp:txXfrm>
        <a:off x="727681" y="790492"/>
        <a:ext cx="9330718" cy="630027"/>
      </dsp:txXfrm>
    </dsp:sp>
    <dsp:sp modelId="{62036C48-240A-4CB6-B1C8-4A50D5272B1E}">
      <dsp:nvSpPr>
        <dsp:cNvPr id="0" name=""/>
        <dsp:cNvSpPr/>
      </dsp:nvSpPr>
      <dsp:spPr>
        <a:xfrm>
          <a:off x="0" y="1563516"/>
          <a:ext cx="10058399" cy="6300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44AFC-16F3-4314-B615-DEDA887D2C27}">
      <dsp:nvSpPr>
        <dsp:cNvPr id="0" name=""/>
        <dsp:cNvSpPr/>
      </dsp:nvSpPr>
      <dsp:spPr>
        <a:xfrm>
          <a:off x="219610" y="1690758"/>
          <a:ext cx="346515" cy="3465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E5E78-3D33-4C3E-A47B-68D55FC87D99}">
      <dsp:nvSpPr>
        <dsp:cNvPr id="0" name=""/>
        <dsp:cNvSpPr/>
      </dsp:nvSpPr>
      <dsp:spPr>
        <a:xfrm>
          <a:off x="727681" y="1578026"/>
          <a:ext cx="9330718" cy="63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8" tIns="66678" rIns="66678" bIns="666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chemeClr val="tx1"/>
              </a:solidFill>
              <a:latin typeface="+mn-lt"/>
              <a:ea typeface="+mj-ea"/>
              <a:cs typeface="+mj-cs"/>
            </a:rPr>
            <a:t>Quality control and EDA</a:t>
          </a:r>
          <a:endParaRPr lang="en-US" sz="1900" b="0" kern="1200" dirty="0">
            <a:solidFill>
              <a:schemeClr val="tx1"/>
            </a:solidFill>
            <a:latin typeface="+mn-lt"/>
          </a:endParaRPr>
        </a:p>
      </dsp:txBody>
      <dsp:txXfrm>
        <a:off x="727681" y="1578026"/>
        <a:ext cx="9330718" cy="630027"/>
      </dsp:txXfrm>
    </dsp:sp>
    <dsp:sp modelId="{E325D2E8-CC80-4D67-AD80-9AC36DE9D2C0}">
      <dsp:nvSpPr>
        <dsp:cNvPr id="0" name=""/>
        <dsp:cNvSpPr/>
      </dsp:nvSpPr>
      <dsp:spPr>
        <a:xfrm>
          <a:off x="0" y="2365560"/>
          <a:ext cx="10058399" cy="6300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496BB-D934-4EC1-987E-998B94C3B4C0}">
      <dsp:nvSpPr>
        <dsp:cNvPr id="0" name=""/>
        <dsp:cNvSpPr/>
      </dsp:nvSpPr>
      <dsp:spPr>
        <a:xfrm>
          <a:off x="190583" y="2507316"/>
          <a:ext cx="346515" cy="3465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958D5-9B26-40D4-A806-36F9FA6CC7D3}">
      <dsp:nvSpPr>
        <dsp:cNvPr id="0" name=""/>
        <dsp:cNvSpPr/>
      </dsp:nvSpPr>
      <dsp:spPr>
        <a:xfrm>
          <a:off x="727681" y="2365560"/>
          <a:ext cx="9330718" cy="63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8" tIns="66678" rIns="66678" bIns="666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Hypothesis and milestones</a:t>
          </a:r>
        </a:p>
      </dsp:txBody>
      <dsp:txXfrm>
        <a:off x="727681" y="2365560"/>
        <a:ext cx="9330718" cy="630027"/>
      </dsp:txXfrm>
    </dsp:sp>
    <dsp:sp modelId="{371D21F0-7D79-4040-8C62-D2C1D7A84B9B}">
      <dsp:nvSpPr>
        <dsp:cNvPr id="0" name=""/>
        <dsp:cNvSpPr/>
      </dsp:nvSpPr>
      <dsp:spPr>
        <a:xfrm>
          <a:off x="0" y="3153094"/>
          <a:ext cx="10058399" cy="6300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01B0B-1629-42E1-A81E-F4F4374A939F}">
      <dsp:nvSpPr>
        <dsp:cNvPr id="0" name=""/>
        <dsp:cNvSpPr/>
      </dsp:nvSpPr>
      <dsp:spPr>
        <a:xfrm>
          <a:off x="190583" y="3294850"/>
          <a:ext cx="346515" cy="3465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EDC97-5F25-488E-A959-D98FB73378BA}">
      <dsp:nvSpPr>
        <dsp:cNvPr id="0" name=""/>
        <dsp:cNvSpPr/>
      </dsp:nvSpPr>
      <dsp:spPr>
        <a:xfrm>
          <a:off x="727681" y="3153094"/>
          <a:ext cx="9330718" cy="63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8" tIns="66678" rIns="66678" bIns="666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 Team and tasks</a:t>
          </a:r>
        </a:p>
      </dsp:txBody>
      <dsp:txXfrm>
        <a:off x="727681" y="3153094"/>
        <a:ext cx="9330718" cy="630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B33A1-6AEE-485C-813B-1A80C3FD91F3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E4836-DC2C-41D7-97C3-FCA7D05992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Alewtina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26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Alewtina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89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Alewtina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9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Alewtina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35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Alewtina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69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3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36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Clara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19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07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1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60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Alewtina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15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97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Linda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26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02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36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39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52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Linda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88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08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Clara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88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Yaxin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6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588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19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Yaxin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6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Yaxin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3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Yaxin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8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Yaxin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95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Alewtina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38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Alewtina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FE4836-DC2C-41D7-97C3-FCA7D05992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23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B232-36FE-4864-A737-D80B57E1C488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99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DE4D-3E4A-4599-A533-E2E3F98C84F7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5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DEE6-4F52-4289-BFA8-225A0E7B1F55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4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E3F9C-DC64-F3F6-F229-B4D26B39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CDFCDF-2606-2129-0F62-75167B1B5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4630A5-4B9E-8411-0242-E6976F84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32AC2C-0C6A-6638-C1E1-C0D7A924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C56F3D-FD9F-5692-4050-D9A5C79A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16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F1B09-1C59-D3CC-2072-858A117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9C3688-440E-3AD9-FBFB-88EEBDC95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0D0B05-1EB1-6C50-C2ED-FCBEE3E8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AD5C36-C9D3-4ECE-D9EC-661CDD26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9D635D-67A4-10B2-4BB5-84BC46BA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2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93174-9121-6A95-55F7-F8D4A96A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1D0294-D63E-23C9-CB53-E9439772D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1A0D33-4004-8623-E2E8-5940D431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B2ABCE-C482-A873-28CC-F0EE23D3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37DB58-97AE-E8A3-FB86-DCA8D708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12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CF7989-ADD8-97F5-DF1B-977FC537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0E516E-DA4A-E00F-CF33-8F24F2AA8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FC8627-6F2E-11DA-A0B8-64D65256A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D5EE520-522C-0410-76C5-DFBDC6203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0016C2-F08E-6644-950E-04420066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FAA074-E8A2-8471-3B3D-8EB76A26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40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4020E-1A93-F07C-1A48-71C47D5B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2B9967-65DA-010D-7A1A-179E66224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7A1642-DEB7-1039-38C1-24F347CF8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123CCE-DC44-C9E8-B520-D109B8559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AF47E02-34A1-23BE-AEC4-04CEE3AED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343E5F-B861-126A-8435-DE79D882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8C480C-E36D-3114-3D1D-7F04353A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358EFD3-5EF1-042D-B918-9ECBD5D3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30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0CBF5-00A7-83BC-E92A-384ECABA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660202-74BC-2E7F-EEF8-A4FAD36D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7DAE49-60EE-4357-8BAD-0E405D71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A10BE5-B325-471A-323A-7427BD85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8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C9A96F-33F8-E0FB-FF58-4E367C4F1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C0A72B-22A1-03D1-26D5-6972B4AE3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C3BCE2-292E-4666-0E31-D32F4CDC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2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7176D-4180-E9A0-91B3-F73B102E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D47F6-0FF8-83BA-5F3F-AE649D43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8D1DFB-2C0B-0DCA-9812-5777F9944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EE8596-9568-39A8-7257-2E61EC6A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773AB6-5693-41F6-54AD-686CF60C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46C368-E179-938A-725C-66160FE8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3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 b="1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/>
              <a:t>Project Proposal 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11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184EA-D152-BCDD-882E-3B207B3AA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A8BEF7E-F794-466B-4C3C-60E2A2250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FED1BE-1150-6E68-B10D-798E36353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359C2E-6063-06DA-4536-A433D7589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6C6ABA-3B72-6A42-A1C9-EDCD31A14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5AFEDC-A3D0-0C00-0A32-8B0B51D2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73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9AA07-8974-1CAC-C525-6212E122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68052B-8B94-93D3-EC9E-0D71358DD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2492E9-0047-334F-1798-F2AAC1DB1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D5F8E-1B9A-A6A1-1338-D1FBD3DC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8A5836-4CE2-CBC6-4F72-00BDEB79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72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6047DC-0A5F-C1AF-E593-058290E74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1EA96B8-4B12-99B2-6406-D1C033127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06BDF6-1DA6-312B-AD2D-526F356C7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772481-553B-D329-580A-78255E05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27BE59-90A2-2416-EDAA-58A8713A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61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73409-698B-FFB2-AFF5-DCFA3CBD1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7917B2-1D27-ACA2-4539-E8DBFE0C5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85AB97-7F27-8E40-0006-BF41846D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3E847-E9C3-44EC-8B9B-F600BE97F244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02E22D-0C76-E280-0DB2-BB37D39D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70B5D8-874F-F0BE-6B1A-6FB155C76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81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0D704-E3ED-6F24-8D9E-BFC38C21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3D87C6-6ACD-98AC-1CF8-661AA62B2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EBAD2-6460-AC35-7403-88A4F18AA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F2F7-58C6-4299-9F62-F0B8EBB0DD56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555AB1-5AA4-09FD-A9EA-277632FD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54075F-1A49-13F6-29C5-2440B242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73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FE136-1D75-E27A-EFA2-88245E75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1DED82-A831-0454-D319-DF5A69A20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3DE7A9-8F44-ABB8-A53C-3D32F081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6AF41-76BF-4FD9-81D9-2CB64D305840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3383C6-C2C1-4F8F-C014-33C24680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8B8367-EF8C-A632-E724-B5C7190F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746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716E8-1D94-FCF7-9346-FE85FC362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8A5972-873A-B6A5-CF1D-F70B2DAA9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E1D782-BF0B-A351-21BB-A721CBEE2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01CADD-FBE1-3958-13F5-269E8E21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EA9E-2CF6-484D-BBC8-5550E10AFEA9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E9F039-ACA5-4E11-4F32-32384DD2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A4C584-907F-8402-3E61-E67D9BD0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71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74387-F686-BEDB-FB3C-0A175E9A7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E1B20A-FCF1-01A2-1B7E-71DE2DA18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92006B-98EB-5CE9-DC3E-4E44A938F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B58932-7F91-2A1C-65F3-63FD24888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2E533A-5E3D-F1DD-1101-53E191A07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7AF019F-C4E8-34F0-5114-D72D0D17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E391-2818-4288-86DB-729FE3306F1E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C02004-5F40-1BEA-84F1-C5F4CF84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40884D-B656-63BC-A8D0-EE833D4A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883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6AD42-8D76-BA8F-CEDB-454686E7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95E719-7246-2A9A-594A-95D3F32B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2812-2C5C-4D86-BADC-62D7F0BA6444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516794-37A1-9F26-72D1-C181FCDF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12435A-648E-D2C8-AED8-A64FAAE2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842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092BF0-DCCE-033C-06A3-CEF3A3A99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7AE2-20DD-445C-B25C-B231EFABEFD5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C063352-88FA-D2DE-B2C4-1D03A6EF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5AD7F7-1EF3-AF6A-C0AC-CF9DEF8A8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8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72245-5C53-4D7D-AA0C-B5B4F1AAB8E6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9949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D7E0FE-C24D-7780-84BC-1ADE8D26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0A8A1E-4776-629D-1BA4-C29BA3F6A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C607C9-3436-4354-E0D1-DE418E33E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6159AA-5629-5933-23B4-9299531D1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8EA9C-9B33-40EC-A5F3-C8339D1E3B25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1A81E8-DEA1-0AA4-2215-2C748531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6BDE80-78CA-F846-E362-CD1F035F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28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28595B-F9BE-F836-98DB-6C471ACD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CAE6E22-9B33-F6E6-ED9F-F2EDBCE42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50CA16-AB8A-C04F-57D8-6BBDABB71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F99E3F-2E7A-4C7B-2061-0B43905A9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4531F-5C23-49FC-B0A7-8211ABA082DB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DFEAD7-2AD2-5DC8-1662-DD91D82E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37AD03-49D1-7857-0DDE-B0BF901C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76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0F870-EA20-59F3-9FC1-C3ADED2B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E958EFF-7207-C574-49D8-34199C259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21BF4-96E7-9F46-678E-DB6250931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DAC1-3B70-4FBE-BA7C-64DDD0AB96F6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E5502A-EB96-2910-46A7-1932637C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916D3D-DE2F-37F6-F3E9-C7838F75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104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3DEBEAA-D7F4-4AD3-9E6F-AB2A9A418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D5A67B-DFD8-EF70-A979-5737886BA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C1BFFD-E7F2-93F8-613E-44875F883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B1F5B-893A-4469-AF3B-CBB739FA2DBD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239C02-7DDA-E986-65C7-9332FB5F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01C28-25A9-5271-8785-33B68DDF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8C3A-DBB5-4D06-9616-D0C94768D802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0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C60E3-B4A3-4AFE-95F4-B7B8BF3197CE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3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C7EE2-270A-446C-AA3D-1BD3CC0CF86B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C1FC4-5E5C-4276-BC84-13D33AB9F1DF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6DA532E-CCC1-4BE4-8361-508EA987D896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7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3026-89F5-4856-A1D6-0EF40AAA205B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0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42C2A60-4644-436B-9D19-79083216B1D3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61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D71D2DC-A69A-2F17-C205-2D929CB9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8B19DB-17C9-DC56-2A33-ECA6BE9B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58D5D5-1B8B-B824-89ED-AD67957EB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9AFF-E69D-4EAF-BA9B-467BE5A606DB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0C10C4-FA09-5331-24BB-F7C6B158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0968CE-2CCB-DECF-F93E-2F6DF966C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3572F-81E8-490A-B0E6-7EB8B917BA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E650B1D-B8A7-52D0-469D-4DD8610F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612C7C-AA56-235B-6AA6-C5AA22C39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3BF4F1-721C-BAE6-C7DA-90EA03A62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19E00-28AC-4E32-B240-708A0F5D8729}" type="datetime1">
              <a:rPr lang="de-DE" smtClean="0"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50138D-E861-7664-923A-3E7F48056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Project Proposal -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5C9363-5FD3-DBBB-4BF2-609C6175F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5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?acc=GSE18290" TargetMode="External"/><Relationship Id="rId2" Type="http://schemas.openxmlformats.org/officeDocument/2006/relationships/hyperlink" Target="https://www.drgururpolat.com/de/in-vitro-fertilisation/entwicklung-vom-embryo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7BA959E-4906-0394-B61B-5E35A96945A5}"/>
              </a:ext>
            </a:extLst>
          </p:cNvPr>
          <p:cNvSpPr/>
          <p:nvPr/>
        </p:nvSpPr>
        <p:spPr>
          <a:xfrm>
            <a:off x="565148" y="452356"/>
            <a:ext cx="7740651" cy="59399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436D599-C6E3-1564-C749-933E338C91D3}"/>
              </a:ext>
            </a:extLst>
          </p:cNvPr>
          <p:cNvSpPr/>
          <p:nvPr/>
        </p:nvSpPr>
        <p:spPr>
          <a:xfrm>
            <a:off x="728436" y="1204720"/>
            <a:ext cx="4616450" cy="6131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27B546-2439-4492-E33F-77480F397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436" y="1204720"/>
            <a:ext cx="6002798" cy="1446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PROJECT PROPOSAL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564ED8-B4C0-9736-3093-6B1CD8763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436" y="2026134"/>
            <a:ext cx="7011307" cy="3188586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GB" sz="16000" b="1" i="0" dirty="0">
                <a:solidFill>
                  <a:srgbClr val="24292F"/>
                </a:solidFill>
                <a:effectLst/>
                <a:latin typeface="-apple-system"/>
              </a:rPr>
              <a:t>The role of tissue-restricted antigens (TRAs) in the early embryonic development</a:t>
            </a:r>
          </a:p>
          <a:p>
            <a:pPr algn="l"/>
            <a:endParaRPr lang="en-GB" sz="160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lnSpc>
                <a:spcPct val="120000"/>
              </a:lnSpc>
            </a:pP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Alewtina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Towara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, Clara 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Certa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, Linda Kaupp, 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Yaxin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 Chen</a:t>
            </a:r>
          </a:p>
          <a:p>
            <a:pPr algn="l">
              <a:lnSpc>
                <a:spcPct val="120000"/>
              </a:lnSpc>
            </a:pP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Supervisor: Dr. Maria 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Dinkelacker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Tutor: Ian Dirk </a:t>
            </a:r>
            <a:r>
              <a:rPr lang="en-US" sz="8000" dirty="0" err="1">
                <a:latin typeface="Arial" panose="020B0604020202020204" pitchFamily="34" charset="0"/>
                <a:cs typeface="Arial" panose="020B0604020202020204" pitchFamily="34" charset="0"/>
              </a:rPr>
              <a:t>Fichtner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59272F-6D8E-711E-2926-7A2DB2AF2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" r="4" b="168"/>
          <a:stretch/>
        </p:blipFill>
        <p:spPr>
          <a:xfrm>
            <a:off x="8171689" y="452356"/>
            <a:ext cx="3455161" cy="59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45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9DAC3-4312-77CB-9C4E-35FF168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300" dirty="0"/>
              <a:t>Datasets of TRAs (</a:t>
            </a:r>
            <a:r>
              <a:rPr lang="en-GB" sz="4300" dirty="0" err="1"/>
              <a:t>Dinkelacker</a:t>
            </a:r>
            <a:r>
              <a:rPr lang="en-GB" sz="4300" dirty="0"/>
              <a:t> 2007/2019)</a:t>
            </a:r>
            <a:endParaRPr lang="en-US" sz="43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5741C4-1493-CCA0-D1D1-8F029CF54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rgbClr val="24292F"/>
              </a:solidFill>
              <a:latin typeface="-apple-system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600" b="0" i="0" dirty="0">
                <a:solidFill>
                  <a:srgbClr val="24292F"/>
                </a:solidFill>
                <a:effectLst/>
                <a:latin typeface="-apple-system"/>
              </a:rPr>
              <a:t>six different datasets for TRAs in human and in mouse</a:t>
            </a:r>
            <a:endParaRPr lang="en-GB" sz="2800" dirty="0">
              <a:solidFill>
                <a:srgbClr val="24292F"/>
              </a:solidFill>
              <a:latin typeface="-apple-system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rgbClr val="24292F"/>
                </a:solidFill>
                <a:latin typeface="-apple-system"/>
              </a:rPr>
              <a:t>expression</a:t>
            </a:r>
            <a:r>
              <a:rPr lang="it-IT" sz="2800" dirty="0">
                <a:solidFill>
                  <a:srgbClr val="24292F"/>
                </a:solidFill>
                <a:latin typeface="-apple-system"/>
              </a:rPr>
              <a:t> data in microarrays</a:t>
            </a:r>
            <a:endParaRPr lang="en-GB" sz="2800" dirty="0">
              <a:solidFill>
                <a:srgbClr val="24292F"/>
              </a:solidFill>
              <a:latin typeface="-apple-system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24292F"/>
                </a:solidFill>
                <a:latin typeface="-apple-system"/>
              </a:rPr>
              <a:t>RNAseq</a:t>
            </a:r>
            <a:r>
              <a:rPr lang="en-GB" sz="2800" dirty="0">
                <a:solidFill>
                  <a:srgbClr val="24292F"/>
                </a:solidFill>
                <a:latin typeface="-apple-system"/>
              </a:rPr>
              <a:t> data (GTEX dataset)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24292F"/>
                </a:solidFill>
                <a:latin typeface="-apple-system"/>
              </a:rPr>
              <a:t>human protein atlas dataset</a:t>
            </a:r>
            <a:endParaRPr lang="en-US" sz="2800" dirty="0">
              <a:solidFill>
                <a:srgbClr val="24292F"/>
              </a:solidFill>
              <a:latin typeface="-apple-system"/>
            </a:endParaRP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43783-9118-4AFE-1D59-59D43BD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16105-33DD-D692-F349-6B94B6BC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1732" y="6551863"/>
            <a:ext cx="746949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EEA5D2-EA5B-50F5-DBE4-CCFFA75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5A6E387-A21E-E455-5BD6-80B6A444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39311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1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NA-Microarray-Technologie | SpringerLink">
            <a:extLst>
              <a:ext uri="{FF2B5EF4-FFF2-40B4-BE49-F238E27FC236}">
                <a16:creationId xmlns:a16="http://schemas.microsoft.com/office/drawing/2014/main" id="{F7BB1525-642B-8B46-26B6-FC87FA71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5" b="27013"/>
          <a:stretch/>
        </p:blipFill>
        <p:spPr bwMode="auto">
          <a:xfrm>
            <a:off x="1" y="2"/>
            <a:ext cx="6095695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NA-Microarray-Technologie | SpringerLink">
            <a:extLst>
              <a:ext uri="{FF2B5EF4-FFF2-40B4-BE49-F238E27FC236}">
                <a16:creationId xmlns:a16="http://schemas.microsoft.com/office/drawing/2014/main" id="{E0D4524C-4232-18B8-9C1D-8468B134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r="2" b="19710"/>
          <a:stretch/>
        </p:blipFill>
        <p:spPr bwMode="auto">
          <a:xfrm>
            <a:off x="6094476" y="10"/>
            <a:ext cx="60944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8B968-216A-14C8-364B-747EAB0D53A3}"/>
              </a:ext>
            </a:extLst>
          </p:cNvPr>
          <p:cNvSpPr txBox="1"/>
          <p:nvPr/>
        </p:nvSpPr>
        <p:spPr>
          <a:xfrm>
            <a:off x="404553" y="3091928"/>
            <a:ext cx="90799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Quality control and EDA</a:t>
            </a: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01142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9DAC3-4312-77CB-9C4E-35FF168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Quality control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43783-9118-4AFE-1D59-59D43BD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16105-33DD-D692-F349-6B94B6BC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1732" y="6551863"/>
            <a:ext cx="746949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EEA5D2-EA5B-50F5-DBE4-CCFFA75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CFF8C45-4153-2845-9830-AB7C46A30458}"/>
              </a:ext>
            </a:extLst>
          </p:cNvPr>
          <p:cNvSpPr/>
          <p:nvPr/>
        </p:nvSpPr>
        <p:spPr>
          <a:xfrm>
            <a:off x="1393903" y="3825415"/>
            <a:ext cx="811767" cy="166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5A6E387-A21E-E455-5BD6-80B6A444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39311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nhaltsplatzhalter 3">
            <a:extLst>
              <a:ext uri="{FF2B5EF4-FFF2-40B4-BE49-F238E27FC236}">
                <a16:creationId xmlns:a16="http://schemas.microsoft.com/office/drawing/2014/main" id="{5B4CD417-14F7-3EAC-B1A0-F51159E8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37" b="8739"/>
          <a:stretch/>
        </p:blipFill>
        <p:spPr>
          <a:xfrm>
            <a:off x="2138165" y="1829438"/>
            <a:ext cx="3573762" cy="44531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0C5917A-4D43-437A-7B88-F7EEB68F0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2" b="9871"/>
          <a:stretch/>
        </p:blipFill>
        <p:spPr>
          <a:xfrm>
            <a:off x="5622490" y="1833437"/>
            <a:ext cx="3573762" cy="440124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22ED05D-924C-47A3-95CB-B10B8EC86ADA}"/>
              </a:ext>
            </a:extLst>
          </p:cNvPr>
          <p:cNvSpPr/>
          <p:nvPr/>
        </p:nvSpPr>
        <p:spPr>
          <a:xfrm>
            <a:off x="2790474" y="5679307"/>
            <a:ext cx="2531165" cy="603323"/>
          </a:xfrm>
          <a:prstGeom prst="rect">
            <a:avLst/>
          </a:prstGeom>
          <a:noFill/>
          <a:ln w="76200">
            <a:solidFill>
              <a:srgbClr val="F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3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9DAC3-4312-77CB-9C4E-35FF168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Quality control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43783-9118-4AFE-1D59-59D43BD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16105-33DD-D692-F349-6B94B6BC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1732" y="6551863"/>
            <a:ext cx="746949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EEA5D2-EA5B-50F5-DBE4-CCFFA75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CFF8C45-4153-2845-9830-AB7C46A30458}"/>
              </a:ext>
            </a:extLst>
          </p:cNvPr>
          <p:cNvSpPr/>
          <p:nvPr/>
        </p:nvSpPr>
        <p:spPr>
          <a:xfrm>
            <a:off x="1393903" y="3825415"/>
            <a:ext cx="811767" cy="166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5A6E387-A21E-E455-5BD6-80B6A444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39311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7C530D8-BEEA-1487-A4B0-E635B9B6C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Inhaltsplatzhalter 7">
            <a:extLst>
              <a:ext uri="{FF2B5EF4-FFF2-40B4-BE49-F238E27FC236}">
                <a16:creationId xmlns:a16="http://schemas.microsoft.com/office/drawing/2014/main" id="{348025A5-08AC-7B45-5EE9-110B4CBD3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94" y="2084972"/>
            <a:ext cx="5819192" cy="40734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51A73EE-B39F-5283-3C54-79962E35C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75" y="2084973"/>
            <a:ext cx="5819192" cy="4073434"/>
          </a:xfrm>
          <a:prstGeom prst="rect">
            <a:avLst/>
          </a:prstGeom>
        </p:spPr>
      </p:pic>
      <p:sp>
        <p:nvSpPr>
          <p:cNvPr id="15" name="Pfeil nach rechts 13">
            <a:extLst>
              <a:ext uri="{FF2B5EF4-FFF2-40B4-BE49-F238E27FC236}">
                <a16:creationId xmlns:a16="http://schemas.microsoft.com/office/drawing/2014/main" id="{B810863C-A1EA-6DD5-3ED3-8B40DC640F80}"/>
              </a:ext>
            </a:extLst>
          </p:cNvPr>
          <p:cNvSpPr/>
          <p:nvPr/>
        </p:nvSpPr>
        <p:spPr>
          <a:xfrm rot="9036445">
            <a:off x="2990187" y="2948516"/>
            <a:ext cx="713781" cy="2692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feil nach rechts 53">
            <a:extLst>
              <a:ext uri="{FF2B5EF4-FFF2-40B4-BE49-F238E27FC236}">
                <a16:creationId xmlns:a16="http://schemas.microsoft.com/office/drawing/2014/main" id="{3EE56A28-67C9-F2D2-01B7-DDB42D2CBF8E}"/>
              </a:ext>
            </a:extLst>
          </p:cNvPr>
          <p:cNvSpPr/>
          <p:nvPr/>
        </p:nvSpPr>
        <p:spPr>
          <a:xfrm rot="9036445">
            <a:off x="7895602" y="3084704"/>
            <a:ext cx="713781" cy="2692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6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9DAC3-4312-77CB-9C4E-35FF168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Quality control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43783-9118-4AFE-1D59-59D43BD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16105-33DD-D692-F349-6B94B6BC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1732" y="6551863"/>
            <a:ext cx="746949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EEA5D2-EA5B-50F5-DBE4-CCFFA75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CFF8C45-4153-2845-9830-AB7C46A30458}"/>
              </a:ext>
            </a:extLst>
          </p:cNvPr>
          <p:cNvSpPr/>
          <p:nvPr/>
        </p:nvSpPr>
        <p:spPr>
          <a:xfrm>
            <a:off x="1393903" y="3825415"/>
            <a:ext cx="811767" cy="166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5A6E387-A21E-E455-5BD6-80B6A444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39311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49B06618-A738-F094-9B48-7292D5495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2262" y="2000925"/>
            <a:ext cx="5626358" cy="40267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362E8C0-DC21-54E0-7FF1-18781319A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15" y="2004957"/>
            <a:ext cx="5553147" cy="39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25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9DAC3-4312-77CB-9C4E-35FF168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Quality control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43783-9118-4AFE-1D59-59D43BD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16105-33DD-D692-F349-6B94B6BC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1732" y="6551863"/>
            <a:ext cx="746949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EEA5D2-EA5B-50F5-DBE4-CCFFA75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CFF8C45-4153-2845-9830-AB7C46A30458}"/>
              </a:ext>
            </a:extLst>
          </p:cNvPr>
          <p:cNvSpPr/>
          <p:nvPr/>
        </p:nvSpPr>
        <p:spPr>
          <a:xfrm>
            <a:off x="1393903" y="3825415"/>
            <a:ext cx="811767" cy="166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5A6E387-A21E-E455-5BD6-80B6A444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39311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DD5D315C-2EC4-B612-F466-E86B2F8DD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31" y="1829438"/>
            <a:ext cx="5529048" cy="44301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994D89B-DFFE-8DE8-4A44-5D47F5D986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" t="-1" r="-1" b="546"/>
          <a:stretch/>
        </p:blipFill>
        <p:spPr>
          <a:xfrm>
            <a:off x="5994400" y="2029592"/>
            <a:ext cx="5664717" cy="411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9DAC3-4312-77CB-9C4E-35FF168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Quality control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43783-9118-4AFE-1D59-59D43BD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16105-33DD-D692-F349-6B94B6BC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1732" y="6551863"/>
            <a:ext cx="746949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EEA5D2-EA5B-50F5-DBE4-CCFFA75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CFF8C45-4153-2845-9830-AB7C46A30458}"/>
              </a:ext>
            </a:extLst>
          </p:cNvPr>
          <p:cNvSpPr/>
          <p:nvPr/>
        </p:nvSpPr>
        <p:spPr>
          <a:xfrm>
            <a:off x="1393903" y="3825415"/>
            <a:ext cx="811767" cy="166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5A6E387-A21E-E455-5BD6-80B6A444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39311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9D0CD2-FEF1-8086-AFAB-23BAC0C1BF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46" y="1846264"/>
            <a:ext cx="4369707" cy="446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88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9DAC3-4312-77CB-9C4E-35FF168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Quality control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43783-9118-4AFE-1D59-59D43BD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16105-33DD-D692-F349-6B94B6BC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1732" y="6551863"/>
            <a:ext cx="746949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EEA5D2-EA5B-50F5-DBE4-CCFFA75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CFF8C45-4153-2845-9830-AB7C46A30458}"/>
              </a:ext>
            </a:extLst>
          </p:cNvPr>
          <p:cNvSpPr/>
          <p:nvPr/>
        </p:nvSpPr>
        <p:spPr>
          <a:xfrm>
            <a:off x="1393903" y="3825415"/>
            <a:ext cx="811767" cy="166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5A6E387-A21E-E455-5BD6-80B6A444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39311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0EEB5F47-37DB-2597-A51B-1679CF127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3943028" y="1316343"/>
            <a:ext cx="4366902" cy="53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7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9DAC3-4312-77CB-9C4E-35FF168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Exploratory data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43783-9118-4AFE-1D59-59D43BD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16105-33DD-D692-F349-6B94B6BC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1732" y="6551863"/>
            <a:ext cx="746949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EEA5D2-EA5B-50F5-DBE4-CCFFA75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CFF8C45-4153-2845-9830-AB7C46A30458}"/>
              </a:ext>
            </a:extLst>
          </p:cNvPr>
          <p:cNvSpPr/>
          <p:nvPr/>
        </p:nvSpPr>
        <p:spPr>
          <a:xfrm>
            <a:off x="1393903" y="3825415"/>
            <a:ext cx="811767" cy="166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5A6E387-A21E-E455-5BD6-80B6A444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39311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7C530D8-BEEA-1487-A4B0-E635B9B6C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B7E61A3-1D7B-7554-EA38-E8513D87B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5" t="1" b="43548"/>
          <a:stretch/>
        </p:blipFill>
        <p:spPr>
          <a:xfrm>
            <a:off x="2530083" y="2021569"/>
            <a:ext cx="9439673" cy="38191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A27C6D9-D3FA-F430-3DC1-38C61A34C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597" b="43949"/>
          <a:stretch/>
        </p:blipFill>
        <p:spPr>
          <a:xfrm>
            <a:off x="349830" y="2021569"/>
            <a:ext cx="1735448" cy="381911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1ADD9C8-9F31-EFE6-2503-B364B0446476}"/>
              </a:ext>
            </a:extLst>
          </p:cNvPr>
          <p:cNvSpPr txBox="1"/>
          <p:nvPr/>
        </p:nvSpPr>
        <p:spPr>
          <a:xfrm>
            <a:off x="1929161" y="3341961"/>
            <a:ext cx="1514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25236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9DAC3-4312-77CB-9C4E-35FF168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Exploratory data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43783-9118-4AFE-1D59-59D43BD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16105-33DD-D692-F349-6B94B6BC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1732" y="6551863"/>
            <a:ext cx="746949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EEA5D2-EA5B-50F5-DBE4-CCFFA75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CFF8C45-4153-2845-9830-AB7C46A30458}"/>
              </a:ext>
            </a:extLst>
          </p:cNvPr>
          <p:cNvSpPr/>
          <p:nvPr/>
        </p:nvSpPr>
        <p:spPr>
          <a:xfrm>
            <a:off x="1393903" y="3825415"/>
            <a:ext cx="811767" cy="166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5A6E387-A21E-E455-5BD6-80B6A444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39311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6988641-AFE4-A375-3A25-D58D21684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0730" y="1885384"/>
            <a:ext cx="6857139" cy="4394119"/>
          </a:xfrm>
        </p:spPr>
      </p:pic>
    </p:spTree>
    <p:extLst>
      <p:ext uri="{BB962C8B-B14F-4D97-AF65-F5344CB8AC3E}">
        <p14:creationId xmlns:p14="http://schemas.microsoft.com/office/powerpoint/2010/main" val="429021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21F7A4-3A8A-B8BB-2437-A01DC354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1E0957-BFC8-B997-BCD8-E3CFCA1C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EAC28A-57E0-4BC6-B1C7-32D639FB95C9}" type="datetime1">
              <a:rPr lang="de-DE" smtClean="0"/>
              <a:pPr>
                <a:spcAft>
                  <a:spcPts val="600"/>
                </a:spcAft>
              </a:pPr>
              <a:t>17.05.2022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4C5EA1-FAA2-6B14-9595-DAE81C0E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2F26B-1A80-8730-C80B-BACE8A2E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6BB3423-611C-6944-BA94-F2572F36241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CF3BC21-E8B3-AD28-E8DB-0D7ADDC6D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44462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6035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9DAC3-4312-77CB-9C4E-35FF168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Exploratory data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43783-9118-4AFE-1D59-59D43BD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16105-33DD-D692-F349-6B94B6BC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1732" y="6551863"/>
            <a:ext cx="746949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EEA5D2-EA5B-50F5-DBE4-CCFFA75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CFF8C45-4153-2845-9830-AB7C46A30458}"/>
              </a:ext>
            </a:extLst>
          </p:cNvPr>
          <p:cNvSpPr/>
          <p:nvPr/>
        </p:nvSpPr>
        <p:spPr>
          <a:xfrm>
            <a:off x="1393903" y="3825415"/>
            <a:ext cx="811767" cy="166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95A6E387-A21E-E455-5BD6-80B6A444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39311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5195150-C115-9C18-6B5A-002156073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9"/>
          <a:stretch/>
        </p:blipFill>
        <p:spPr>
          <a:xfrm>
            <a:off x="3741450" y="1814052"/>
            <a:ext cx="4544133" cy="4472742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45183A3-E972-16C3-3694-D18DABA7F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2" t="483" r="-531" b="45707"/>
          <a:stretch/>
        </p:blipFill>
        <p:spPr>
          <a:xfrm>
            <a:off x="8335342" y="1814053"/>
            <a:ext cx="248821" cy="33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81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NA-Microarray-Technologie | SpringerLink">
            <a:extLst>
              <a:ext uri="{FF2B5EF4-FFF2-40B4-BE49-F238E27FC236}">
                <a16:creationId xmlns:a16="http://schemas.microsoft.com/office/drawing/2014/main" id="{F7BB1525-642B-8B46-26B6-FC87FA71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5" b="27013"/>
          <a:stretch/>
        </p:blipFill>
        <p:spPr bwMode="auto">
          <a:xfrm>
            <a:off x="1" y="2"/>
            <a:ext cx="6095695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NA-Microarray-Technologie | SpringerLink">
            <a:extLst>
              <a:ext uri="{FF2B5EF4-FFF2-40B4-BE49-F238E27FC236}">
                <a16:creationId xmlns:a16="http://schemas.microsoft.com/office/drawing/2014/main" id="{E0D4524C-4232-18B8-9C1D-8468B134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r="2" b="19710"/>
          <a:stretch/>
        </p:blipFill>
        <p:spPr bwMode="auto">
          <a:xfrm>
            <a:off x="6094476" y="10"/>
            <a:ext cx="60944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8B968-216A-14C8-364B-747EAB0D53A3}"/>
              </a:ext>
            </a:extLst>
          </p:cNvPr>
          <p:cNvSpPr txBox="1"/>
          <p:nvPr/>
        </p:nvSpPr>
        <p:spPr>
          <a:xfrm>
            <a:off x="404553" y="3091928"/>
            <a:ext cx="547373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Hypothesis and milestones</a:t>
            </a: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4162837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11818-E244-95A0-DF17-67AF855D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CF2FD-97F9-C532-8C98-02BBD921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FD1B7F-66FE-0D15-D019-46DBD294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E6C2DB-7742-78A6-0ACD-6E9D7B1B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CA3D0C6-BF28-AF0C-3F66-8C0AEA206CA5}"/>
              </a:ext>
            </a:extLst>
          </p:cNvPr>
          <p:cNvSpPr/>
          <p:nvPr/>
        </p:nvSpPr>
        <p:spPr>
          <a:xfrm>
            <a:off x="1788028" y="1858702"/>
            <a:ext cx="8615943" cy="1450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Investigate differential expression of TRAs in dataset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Expectation: No differential expression due to early stage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439435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11818-E244-95A0-DF17-67AF855D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CF2FD-97F9-C532-8C98-02BBD921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FD1B7F-66FE-0D15-D019-46DBD294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E6C2DB-7742-78A6-0ACD-6E9D7B1B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CA3D0C6-BF28-AF0C-3F66-8C0AEA206CA5}"/>
              </a:ext>
            </a:extLst>
          </p:cNvPr>
          <p:cNvSpPr/>
          <p:nvPr/>
        </p:nvSpPr>
        <p:spPr>
          <a:xfrm>
            <a:off x="1788028" y="1858703"/>
            <a:ext cx="8615943" cy="4982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Investigate differential expression of TRAs in dataset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77B1736-2920-068F-EFDE-8E2CB56D5A5F}"/>
              </a:ext>
            </a:extLst>
          </p:cNvPr>
          <p:cNvSpPr/>
          <p:nvPr/>
        </p:nvSpPr>
        <p:spPr>
          <a:xfrm>
            <a:off x="634096" y="3072331"/>
            <a:ext cx="5285014" cy="1284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genes are differentially expressed?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is the biological function ? 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8AAC954-BDD3-7D7B-1DA7-7F3E20A9BD08}"/>
              </a:ext>
            </a:extLst>
          </p:cNvPr>
          <p:cNvSpPr/>
          <p:nvPr/>
        </p:nvSpPr>
        <p:spPr>
          <a:xfrm>
            <a:off x="6272892" y="3072331"/>
            <a:ext cx="5285013" cy="1284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Investigate differential expression of Chemokines and their receptors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Expectation: e.g. CCR3 is differentially expressed due to relevance for implantation</a:t>
            </a:r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C8F49854-4A36-466E-EEF9-9B5F3814F7EF}"/>
              </a:ext>
            </a:extLst>
          </p:cNvPr>
          <p:cNvSpPr/>
          <p:nvPr/>
        </p:nvSpPr>
        <p:spPr>
          <a:xfrm>
            <a:off x="3053446" y="2356959"/>
            <a:ext cx="446314" cy="689001"/>
          </a:xfrm>
          <a:prstGeom prst="downArrow">
            <a:avLst>
              <a:gd name="adj1" fmla="val 54878"/>
              <a:gd name="adj2" fmla="val 123171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DA916097-FAD5-93A8-B7D8-D67AB129F6EE}"/>
              </a:ext>
            </a:extLst>
          </p:cNvPr>
          <p:cNvSpPr/>
          <p:nvPr/>
        </p:nvSpPr>
        <p:spPr>
          <a:xfrm>
            <a:off x="8692241" y="2356959"/>
            <a:ext cx="446314" cy="689001"/>
          </a:xfrm>
          <a:prstGeom prst="downArrow">
            <a:avLst>
              <a:gd name="adj1" fmla="val 54878"/>
              <a:gd name="adj2" fmla="val 12317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11818-E244-95A0-DF17-67AF855D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CF2FD-97F9-C532-8C98-02BBD921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FD1B7F-66FE-0D15-D019-46DBD294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E6C2DB-7742-78A6-0ACD-6E9D7B1B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CA3D0C6-BF28-AF0C-3F66-8C0AEA206CA5}"/>
              </a:ext>
            </a:extLst>
          </p:cNvPr>
          <p:cNvSpPr/>
          <p:nvPr/>
        </p:nvSpPr>
        <p:spPr>
          <a:xfrm>
            <a:off x="1788028" y="1858703"/>
            <a:ext cx="8615943" cy="4982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Investigate differential expression of TRAs in dataset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77B1736-2920-068F-EFDE-8E2CB56D5A5F}"/>
              </a:ext>
            </a:extLst>
          </p:cNvPr>
          <p:cNvSpPr/>
          <p:nvPr/>
        </p:nvSpPr>
        <p:spPr>
          <a:xfrm>
            <a:off x="634096" y="3045960"/>
            <a:ext cx="5285014" cy="6208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genes are differentially expressed?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is the biological function ? </a:t>
            </a:r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B564F1E6-0833-642F-47BA-79DD43882214}"/>
              </a:ext>
            </a:extLst>
          </p:cNvPr>
          <p:cNvSpPr/>
          <p:nvPr/>
        </p:nvSpPr>
        <p:spPr>
          <a:xfrm>
            <a:off x="3053446" y="2356959"/>
            <a:ext cx="446314" cy="689001"/>
          </a:xfrm>
          <a:prstGeom prst="downArrow">
            <a:avLst>
              <a:gd name="adj1" fmla="val 54878"/>
              <a:gd name="adj2" fmla="val 123171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897436B5-BC7C-6F97-98A4-B2F175C0DEF0}"/>
              </a:ext>
            </a:extLst>
          </p:cNvPr>
          <p:cNvSpPr/>
          <p:nvPr/>
        </p:nvSpPr>
        <p:spPr>
          <a:xfrm>
            <a:off x="8692241" y="2356959"/>
            <a:ext cx="446314" cy="689001"/>
          </a:xfrm>
          <a:prstGeom prst="downArrow">
            <a:avLst>
              <a:gd name="adj1" fmla="val 54878"/>
              <a:gd name="adj2" fmla="val 12317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8AAC954-BDD3-7D7B-1DA7-7F3E20A9BD08}"/>
              </a:ext>
            </a:extLst>
          </p:cNvPr>
          <p:cNvSpPr/>
          <p:nvPr/>
        </p:nvSpPr>
        <p:spPr>
          <a:xfrm>
            <a:off x="6272890" y="3045960"/>
            <a:ext cx="5285013" cy="6208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Investigate differential expression of Chemokines and their receptors</a:t>
            </a:r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81ED8663-8DB1-1610-4BE0-5BF9F4A33CF8}"/>
              </a:ext>
            </a:extLst>
          </p:cNvPr>
          <p:cNvSpPr/>
          <p:nvPr/>
        </p:nvSpPr>
        <p:spPr>
          <a:xfrm>
            <a:off x="8692241" y="3676173"/>
            <a:ext cx="446314" cy="678387"/>
          </a:xfrm>
          <a:prstGeom prst="downArrow">
            <a:avLst>
              <a:gd name="adj1" fmla="val 54878"/>
              <a:gd name="adj2" fmla="val 12317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791F78A-829E-21AB-774C-89A29D37CD18}"/>
              </a:ext>
            </a:extLst>
          </p:cNvPr>
          <p:cNvSpPr/>
          <p:nvPr/>
        </p:nvSpPr>
        <p:spPr>
          <a:xfrm>
            <a:off x="6272889" y="4354560"/>
            <a:ext cx="5285013" cy="3651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is the biological function?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6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11818-E244-95A0-DF17-67AF855D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CF2FD-97F9-C532-8C98-02BBD921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FD1B7F-66FE-0D15-D019-46DBD294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E6C2DB-7742-78A6-0ACD-6E9D7B1B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7CA3D0C6-BF28-AF0C-3F66-8C0AEA206CA5}"/>
              </a:ext>
            </a:extLst>
          </p:cNvPr>
          <p:cNvSpPr/>
          <p:nvPr/>
        </p:nvSpPr>
        <p:spPr>
          <a:xfrm>
            <a:off x="1788028" y="1858703"/>
            <a:ext cx="8615943" cy="4982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Investigate differential expression of TRAs in dataset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77B1736-2920-068F-EFDE-8E2CB56D5A5F}"/>
              </a:ext>
            </a:extLst>
          </p:cNvPr>
          <p:cNvSpPr/>
          <p:nvPr/>
        </p:nvSpPr>
        <p:spPr>
          <a:xfrm>
            <a:off x="634096" y="3045960"/>
            <a:ext cx="5285014" cy="6208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Which genes are differentially expressed?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is the biological function ? </a:t>
            </a:r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B564F1E6-0833-642F-47BA-79DD43882214}"/>
              </a:ext>
            </a:extLst>
          </p:cNvPr>
          <p:cNvSpPr/>
          <p:nvPr/>
        </p:nvSpPr>
        <p:spPr>
          <a:xfrm>
            <a:off x="3053446" y="2356959"/>
            <a:ext cx="446314" cy="689001"/>
          </a:xfrm>
          <a:prstGeom prst="downArrow">
            <a:avLst>
              <a:gd name="adj1" fmla="val 54878"/>
              <a:gd name="adj2" fmla="val 123171"/>
            </a:avLst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897436B5-BC7C-6F97-98A4-B2F175C0DEF0}"/>
              </a:ext>
            </a:extLst>
          </p:cNvPr>
          <p:cNvSpPr/>
          <p:nvPr/>
        </p:nvSpPr>
        <p:spPr>
          <a:xfrm>
            <a:off x="8692241" y="2356959"/>
            <a:ext cx="446314" cy="689001"/>
          </a:xfrm>
          <a:prstGeom prst="downArrow">
            <a:avLst>
              <a:gd name="adj1" fmla="val 54878"/>
              <a:gd name="adj2" fmla="val 12317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8AAC954-BDD3-7D7B-1DA7-7F3E20A9BD08}"/>
              </a:ext>
            </a:extLst>
          </p:cNvPr>
          <p:cNvSpPr/>
          <p:nvPr/>
        </p:nvSpPr>
        <p:spPr>
          <a:xfrm>
            <a:off x="6272890" y="3045960"/>
            <a:ext cx="5285013" cy="6208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Investigate differential expression of Chemokines and their receptors</a:t>
            </a:r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81ED8663-8DB1-1610-4BE0-5BF9F4A33CF8}"/>
              </a:ext>
            </a:extLst>
          </p:cNvPr>
          <p:cNvSpPr/>
          <p:nvPr/>
        </p:nvSpPr>
        <p:spPr>
          <a:xfrm>
            <a:off x="8692241" y="3676173"/>
            <a:ext cx="446314" cy="678387"/>
          </a:xfrm>
          <a:prstGeom prst="downArrow">
            <a:avLst>
              <a:gd name="adj1" fmla="val 54878"/>
              <a:gd name="adj2" fmla="val 12317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791F78A-829E-21AB-774C-89A29D37CD18}"/>
              </a:ext>
            </a:extLst>
          </p:cNvPr>
          <p:cNvSpPr/>
          <p:nvPr/>
        </p:nvSpPr>
        <p:spPr>
          <a:xfrm>
            <a:off x="6272889" y="4354560"/>
            <a:ext cx="5285013" cy="3427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What is the biological function?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FCF5FE87-2733-1DFE-7931-715F447D4A92}"/>
              </a:ext>
            </a:extLst>
          </p:cNvPr>
          <p:cNvSpPr/>
          <p:nvPr/>
        </p:nvSpPr>
        <p:spPr>
          <a:xfrm>
            <a:off x="6272889" y="5375674"/>
            <a:ext cx="5285013" cy="8727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Test for correlation between Chemokine(receptor) expression and expression of downstream pathway proteins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44C8E87A-3574-F941-2548-2A489522D3D5}"/>
              </a:ext>
            </a:extLst>
          </p:cNvPr>
          <p:cNvSpPr/>
          <p:nvPr/>
        </p:nvSpPr>
        <p:spPr>
          <a:xfrm>
            <a:off x="8692241" y="4709428"/>
            <a:ext cx="446314" cy="675631"/>
          </a:xfrm>
          <a:prstGeom prst="downArrow">
            <a:avLst>
              <a:gd name="adj1" fmla="val 54878"/>
              <a:gd name="adj2" fmla="val 123171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3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11818-E244-95A0-DF17-67AF855D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CF2FD-97F9-C532-8C98-02BBD921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FD1B7F-66FE-0D15-D019-46DBD294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E6C2DB-7742-78A6-0ACD-6E9D7B1B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94C5708-43F3-EC25-7762-AFB3D1368FF0}"/>
              </a:ext>
            </a:extLst>
          </p:cNvPr>
          <p:cNvSpPr/>
          <p:nvPr/>
        </p:nvSpPr>
        <p:spPr>
          <a:xfrm>
            <a:off x="522514" y="3779486"/>
            <a:ext cx="11157857" cy="9055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D6FCE28A-A812-43D6-F2BE-D9F6F8EBBE30}"/>
              </a:ext>
            </a:extLst>
          </p:cNvPr>
          <p:cNvSpPr/>
          <p:nvPr/>
        </p:nvSpPr>
        <p:spPr>
          <a:xfrm>
            <a:off x="2042468" y="3519550"/>
            <a:ext cx="581891" cy="25993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E41D046E-0D34-4D7E-E66E-A3AD520254BA}"/>
              </a:ext>
            </a:extLst>
          </p:cNvPr>
          <p:cNvSpPr/>
          <p:nvPr/>
        </p:nvSpPr>
        <p:spPr>
          <a:xfrm rot="10800000">
            <a:off x="4410363" y="3870036"/>
            <a:ext cx="581891" cy="25993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leichschenkliges Dreieck 10">
            <a:extLst>
              <a:ext uri="{FF2B5EF4-FFF2-40B4-BE49-F238E27FC236}">
                <a16:creationId xmlns:a16="http://schemas.microsoft.com/office/drawing/2014/main" id="{888371C9-CD70-0A58-5C3A-0CE6CE26FC0C}"/>
              </a:ext>
            </a:extLst>
          </p:cNvPr>
          <p:cNvSpPr/>
          <p:nvPr/>
        </p:nvSpPr>
        <p:spPr>
          <a:xfrm>
            <a:off x="7181272" y="3519550"/>
            <a:ext cx="581891" cy="25993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leichschenkliges Dreieck 11">
            <a:extLst>
              <a:ext uri="{FF2B5EF4-FFF2-40B4-BE49-F238E27FC236}">
                <a16:creationId xmlns:a16="http://schemas.microsoft.com/office/drawing/2014/main" id="{75AD9CF5-BCDD-1F18-C6F5-AEC667745DC0}"/>
              </a:ext>
            </a:extLst>
          </p:cNvPr>
          <p:cNvSpPr/>
          <p:nvPr/>
        </p:nvSpPr>
        <p:spPr>
          <a:xfrm rot="10800000">
            <a:off x="9923084" y="3849503"/>
            <a:ext cx="581891" cy="25993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E62E590-1480-B645-AA49-1164D20212FF}"/>
              </a:ext>
            </a:extLst>
          </p:cNvPr>
          <p:cNvSpPr txBox="1"/>
          <p:nvPr/>
        </p:nvSpPr>
        <p:spPr>
          <a:xfrm>
            <a:off x="935692" y="2434563"/>
            <a:ext cx="2795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MILESTONE 01</a:t>
            </a:r>
          </a:p>
          <a:p>
            <a:pPr algn="ctr"/>
            <a:r>
              <a:rPr lang="en-US" dirty="0">
                <a:latin typeface="+mj-lt"/>
              </a:rPr>
              <a:t>Read in data,</a:t>
            </a:r>
          </a:p>
          <a:p>
            <a:pPr algn="ctr"/>
            <a:r>
              <a:rPr lang="en-US" dirty="0">
                <a:latin typeface="+mj-lt"/>
              </a:rPr>
              <a:t>Cleaning and quality control</a:t>
            </a:r>
          </a:p>
          <a:p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799DD8F-1337-3D75-364B-C2D2F6EEFF67}"/>
              </a:ext>
            </a:extLst>
          </p:cNvPr>
          <p:cNvSpPr txBox="1"/>
          <p:nvPr/>
        </p:nvSpPr>
        <p:spPr>
          <a:xfrm>
            <a:off x="3099592" y="4320592"/>
            <a:ext cx="32034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MILESTONE 02</a:t>
            </a:r>
          </a:p>
          <a:p>
            <a:pPr algn="ctr"/>
            <a:r>
              <a:rPr lang="en-US" dirty="0">
                <a:latin typeface="+mj-lt"/>
              </a:rPr>
              <a:t>Analysis of </a:t>
            </a:r>
            <a:r>
              <a:rPr lang="en-US" dirty="0" err="1">
                <a:latin typeface="+mj-lt"/>
              </a:rPr>
              <a:t>adj.pvalues</a:t>
            </a:r>
            <a:r>
              <a:rPr lang="en-US" dirty="0">
                <a:latin typeface="+mj-lt"/>
              </a:rPr>
              <a:t>, </a:t>
            </a:r>
          </a:p>
          <a:p>
            <a:pPr algn="ctr"/>
            <a:r>
              <a:rPr lang="en-US" dirty="0" err="1">
                <a:latin typeface="+mj-lt"/>
              </a:rPr>
              <a:t>kmeans</a:t>
            </a:r>
            <a:r>
              <a:rPr lang="en-US" dirty="0">
                <a:latin typeface="+mj-lt"/>
              </a:rPr>
              <a:t> clustering, </a:t>
            </a:r>
          </a:p>
          <a:p>
            <a:pPr algn="ctr"/>
            <a:r>
              <a:rPr lang="en-US" dirty="0">
                <a:latin typeface="+mj-lt"/>
              </a:rPr>
              <a:t>heatmaps</a:t>
            </a:r>
          </a:p>
          <a:p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10CB991-60A8-9A36-2F1B-E36FEBC510A0}"/>
              </a:ext>
            </a:extLst>
          </p:cNvPr>
          <p:cNvSpPr txBox="1"/>
          <p:nvPr/>
        </p:nvSpPr>
        <p:spPr>
          <a:xfrm>
            <a:off x="5809037" y="2442672"/>
            <a:ext cx="3326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MILESTONE 03</a:t>
            </a:r>
          </a:p>
          <a:p>
            <a:pPr algn="ctr"/>
            <a:r>
              <a:rPr lang="en-US" dirty="0">
                <a:latin typeface="+mj-lt"/>
              </a:rPr>
              <a:t>Extract TRAs,</a:t>
            </a:r>
          </a:p>
          <a:p>
            <a:pPr algn="ctr"/>
            <a:r>
              <a:rPr lang="en-US" dirty="0">
                <a:latin typeface="+mj-lt"/>
              </a:rPr>
              <a:t>Extract chemokines and receptors</a:t>
            </a:r>
          </a:p>
          <a:p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C8D84CD-579B-D814-7869-4AE804AA7E49}"/>
              </a:ext>
            </a:extLst>
          </p:cNvPr>
          <p:cNvSpPr txBox="1"/>
          <p:nvPr/>
        </p:nvSpPr>
        <p:spPr>
          <a:xfrm>
            <a:off x="9245333" y="4348313"/>
            <a:ext cx="1937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MILESTONE 04</a:t>
            </a:r>
          </a:p>
          <a:p>
            <a:pPr algn="ctr"/>
            <a:r>
              <a:rPr lang="en-US" dirty="0">
                <a:latin typeface="+mj-lt"/>
              </a:rPr>
              <a:t>Biological question</a:t>
            </a:r>
          </a:p>
          <a:p>
            <a:pPr algn="ctr"/>
            <a:r>
              <a:rPr lang="en-US" dirty="0">
                <a:latin typeface="+mj-lt"/>
              </a:rPr>
              <a:t>and report</a:t>
            </a:r>
          </a:p>
          <a:p>
            <a:endParaRPr lang="en-US" dirty="0"/>
          </a:p>
        </p:txBody>
      </p:sp>
      <p:pic>
        <p:nvPicPr>
          <p:cNvPr id="18" name="Grafik 17" descr="Klemmbrett Marke mit einfarbiger Füllung">
            <a:extLst>
              <a:ext uri="{FF2B5EF4-FFF2-40B4-BE49-F238E27FC236}">
                <a16:creationId xmlns:a16="http://schemas.microsoft.com/office/drawing/2014/main" id="{B196E140-F97F-4A50-D8B6-54743B9B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5620" y="2284767"/>
            <a:ext cx="775517" cy="775517"/>
          </a:xfrm>
          <a:prstGeom prst="rect">
            <a:avLst/>
          </a:prstGeom>
        </p:spPr>
      </p:pic>
      <p:pic>
        <p:nvPicPr>
          <p:cNvPr id="20" name="Grafik 19" descr="Statistiken mit einfarbiger Füllung">
            <a:extLst>
              <a:ext uri="{FF2B5EF4-FFF2-40B4-BE49-F238E27FC236}">
                <a16:creationId xmlns:a16="http://schemas.microsoft.com/office/drawing/2014/main" id="{40F16E9A-1C70-9D46-16DD-3F46BB09F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4108" y="5454962"/>
            <a:ext cx="914400" cy="914400"/>
          </a:xfrm>
          <a:prstGeom prst="rect">
            <a:avLst/>
          </a:prstGeom>
        </p:spPr>
      </p:pic>
      <p:pic>
        <p:nvPicPr>
          <p:cNvPr id="22" name="Grafik 21" descr="Tabelle mit einfarbiger Füllung">
            <a:extLst>
              <a:ext uri="{FF2B5EF4-FFF2-40B4-BE49-F238E27FC236}">
                <a16:creationId xmlns:a16="http://schemas.microsoft.com/office/drawing/2014/main" id="{8293F7B8-298C-E182-F40E-9927B5424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6451" y="2317041"/>
            <a:ext cx="882763" cy="882763"/>
          </a:xfrm>
          <a:prstGeom prst="rect">
            <a:avLst/>
          </a:prstGeom>
        </p:spPr>
      </p:pic>
      <p:pic>
        <p:nvPicPr>
          <p:cNvPr id="24" name="Grafik 23" descr="Glühbirne und Stift mit einfarbiger Füllung">
            <a:extLst>
              <a:ext uri="{FF2B5EF4-FFF2-40B4-BE49-F238E27FC236}">
                <a16:creationId xmlns:a16="http://schemas.microsoft.com/office/drawing/2014/main" id="{EE154F2F-AAE5-E912-209D-08BBF1B265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0458" y="53303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7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D9C99-3965-DE8D-740A-23AA29F8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3A267D6A-C343-AB30-1984-5C0B3B093D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721226"/>
              </p:ext>
            </p:extLst>
          </p:nvPr>
        </p:nvGraphicFramePr>
        <p:xfrm>
          <a:off x="1097280" y="2455863"/>
          <a:ext cx="10254528" cy="38248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4544">
                  <a:extLst>
                    <a:ext uri="{9D8B030D-6E8A-4147-A177-3AD203B41FA5}">
                      <a16:colId xmlns:a16="http://schemas.microsoft.com/office/drawing/2014/main" val="2669687945"/>
                    </a:ext>
                  </a:extLst>
                </a:gridCol>
                <a:gridCol w="854544">
                  <a:extLst>
                    <a:ext uri="{9D8B030D-6E8A-4147-A177-3AD203B41FA5}">
                      <a16:colId xmlns:a16="http://schemas.microsoft.com/office/drawing/2014/main" val="1296065737"/>
                    </a:ext>
                  </a:extLst>
                </a:gridCol>
                <a:gridCol w="854544">
                  <a:extLst>
                    <a:ext uri="{9D8B030D-6E8A-4147-A177-3AD203B41FA5}">
                      <a16:colId xmlns:a16="http://schemas.microsoft.com/office/drawing/2014/main" val="33602114"/>
                    </a:ext>
                  </a:extLst>
                </a:gridCol>
                <a:gridCol w="854544">
                  <a:extLst>
                    <a:ext uri="{9D8B030D-6E8A-4147-A177-3AD203B41FA5}">
                      <a16:colId xmlns:a16="http://schemas.microsoft.com/office/drawing/2014/main" val="1348585824"/>
                    </a:ext>
                  </a:extLst>
                </a:gridCol>
                <a:gridCol w="854544">
                  <a:extLst>
                    <a:ext uri="{9D8B030D-6E8A-4147-A177-3AD203B41FA5}">
                      <a16:colId xmlns:a16="http://schemas.microsoft.com/office/drawing/2014/main" val="211865404"/>
                    </a:ext>
                  </a:extLst>
                </a:gridCol>
                <a:gridCol w="854544">
                  <a:extLst>
                    <a:ext uri="{9D8B030D-6E8A-4147-A177-3AD203B41FA5}">
                      <a16:colId xmlns:a16="http://schemas.microsoft.com/office/drawing/2014/main" val="1603955116"/>
                    </a:ext>
                  </a:extLst>
                </a:gridCol>
                <a:gridCol w="854544">
                  <a:extLst>
                    <a:ext uri="{9D8B030D-6E8A-4147-A177-3AD203B41FA5}">
                      <a16:colId xmlns:a16="http://schemas.microsoft.com/office/drawing/2014/main" val="1494575012"/>
                    </a:ext>
                  </a:extLst>
                </a:gridCol>
                <a:gridCol w="854544">
                  <a:extLst>
                    <a:ext uri="{9D8B030D-6E8A-4147-A177-3AD203B41FA5}">
                      <a16:colId xmlns:a16="http://schemas.microsoft.com/office/drawing/2014/main" val="2358445925"/>
                    </a:ext>
                  </a:extLst>
                </a:gridCol>
                <a:gridCol w="854544">
                  <a:extLst>
                    <a:ext uri="{9D8B030D-6E8A-4147-A177-3AD203B41FA5}">
                      <a16:colId xmlns:a16="http://schemas.microsoft.com/office/drawing/2014/main" val="233407957"/>
                    </a:ext>
                  </a:extLst>
                </a:gridCol>
                <a:gridCol w="854544">
                  <a:extLst>
                    <a:ext uri="{9D8B030D-6E8A-4147-A177-3AD203B41FA5}">
                      <a16:colId xmlns:a16="http://schemas.microsoft.com/office/drawing/2014/main" val="3900839017"/>
                    </a:ext>
                  </a:extLst>
                </a:gridCol>
                <a:gridCol w="854544">
                  <a:extLst>
                    <a:ext uri="{9D8B030D-6E8A-4147-A177-3AD203B41FA5}">
                      <a16:colId xmlns:a16="http://schemas.microsoft.com/office/drawing/2014/main" val="2346122717"/>
                    </a:ext>
                  </a:extLst>
                </a:gridCol>
                <a:gridCol w="854544">
                  <a:extLst>
                    <a:ext uri="{9D8B030D-6E8A-4147-A177-3AD203B41FA5}">
                      <a16:colId xmlns:a16="http://schemas.microsoft.com/office/drawing/2014/main" val="1079792384"/>
                    </a:ext>
                  </a:extLst>
                </a:gridCol>
              </a:tblGrid>
              <a:tr h="546409">
                <a:tc>
                  <a:txBody>
                    <a:bodyPr/>
                    <a:lstStyle/>
                    <a:p>
                      <a:r>
                        <a:rPr lang="en-US" dirty="0"/>
                        <a:t>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234161"/>
                  </a:ext>
                </a:extLst>
              </a:tr>
              <a:tr h="5464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2854624"/>
                  </a:ext>
                </a:extLst>
              </a:tr>
              <a:tr h="5464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820082"/>
                  </a:ext>
                </a:extLst>
              </a:tr>
              <a:tr h="5464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188197"/>
                  </a:ext>
                </a:extLst>
              </a:tr>
              <a:tr h="5464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742016"/>
                  </a:ext>
                </a:extLst>
              </a:tr>
              <a:tr h="5464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957696"/>
                  </a:ext>
                </a:extLst>
              </a:tr>
              <a:tr h="5464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051118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ADB255-D811-0FC3-553E-79A7404A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DFB71D-B889-3D94-318D-8CE3937A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653392-6CF6-3244-2D6B-034B4D0D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Legende: mit Pfeil nach unten 8">
            <a:extLst>
              <a:ext uri="{FF2B5EF4-FFF2-40B4-BE49-F238E27FC236}">
                <a16:creationId xmlns:a16="http://schemas.microsoft.com/office/drawing/2014/main" id="{255469C7-6826-4222-8AE3-377B59E76FB8}"/>
              </a:ext>
            </a:extLst>
          </p:cNvPr>
          <p:cNvSpPr/>
          <p:nvPr/>
        </p:nvSpPr>
        <p:spPr>
          <a:xfrm>
            <a:off x="9900458" y="1819565"/>
            <a:ext cx="1939639" cy="627062"/>
          </a:xfrm>
          <a:prstGeom prst="downArrowCallout">
            <a:avLst>
              <a:gd name="adj1" fmla="val 25000"/>
              <a:gd name="adj2" fmla="val 25000"/>
              <a:gd name="adj3" fmla="val 16162"/>
              <a:gd name="adj4" fmla="val 738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20.07.22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Final presentation</a:t>
            </a:r>
          </a:p>
        </p:txBody>
      </p:sp>
      <p:sp>
        <p:nvSpPr>
          <p:cNvPr id="10" name="Legende: mit Pfeil nach unten 9">
            <a:extLst>
              <a:ext uri="{FF2B5EF4-FFF2-40B4-BE49-F238E27FC236}">
                <a16:creationId xmlns:a16="http://schemas.microsoft.com/office/drawing/2014/main" id="{688811CA-886C-D9C4-2A7D-01A887464E7A}"/>
              </a:ext>
            </a:extLst>
          </p:cNvPr>
          <p:cNvSpPr/>
          <p:nvPr/>
        </p:nvSpPr>
        <p:spPr>
          <a:xfrm>
            <a:off x="2125748" y="1837533"/>
            <a:ext cx="2252287" cy="627062"/>
          </a:xfrm>
          <a:prstGeom prst="downArrowCallout">
            <a:avLst>
              <a:gd name="adj1" fmla="val 25000"/>
              <a:gd name="adj2" fmla="val 25000"/>
              <a:gd name="adj3" fmla="val 16162"/>
              <a:gd name="adj4" fmla="val 738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18.05.22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Project proposal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DE47291-ACAC-2E18-EB14-0FA1E892504D}"/>
              </a:ext>
            </a:extLst>
          </p:cNvPr>
          <p:cNvSpPr/>
          <p:nvPr/>
        </p:nvSpPr>
        <p:spPr>
          <a:xfrm>
            <a:off x="5033600" y="268489"/>
            <a:ext cx="2193371" cy="49117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QC &amp; EDA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B42741A-4469-8A9D-AC6D-019FFAB98A81}"/>
              </a:ext>
            </a:extLst>
          </p:cNvPr>
          <p:cNvSpPr/>
          <p:nvPr/>
        </p:nvSpPr>
        <p:spPr>
          <a:xfrm>
            <a:off x="1963301" y="3151413"/>
            <a:ext cx="1324185" cy="27758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B2B67F6-E3AF-CB44-B239-6BE6A7F94B79}"/>
              </a:ext>
            </a:extLst>
          </p:cNvPr>
          <p:cNvSpPr/>
          <p:nvPr/>
        </p:nvSpPr>
        <p:spPr>
          <a:xfrm>
            <a:off x="7412304" y="270510"/>
            <a:ext cx="2193370" cy="49117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 TRAs &amp; chemokines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C5D6E7-EEAE-A2C1-ABD4-2EB2F680FA61}"/>
              </a:ext>
            </a:extLst>
          </p:cNvPr>
          <p:cNvSpPr/>
          <p:nvPr/>
        </p:nvSpPr>
        <p:spPr>
          <a:xfrm>
            <a:off x="5418881" y="4211558"/>
            <a:ext cx="2058812" cy="3134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7587AFA-1995-9268-34D6-C4278BEC6851}"/>
              </a:ext>
            </a:extLst>
          </p:cNvPr>
          <p:cNvSpPr/>
          <p:nvPr/>
        </p:nvSpPr>
        <p:spPr>
          <a:xfrm>
            <a:off x="5033600" y="850536"/>
            <a:ext cx="2193371" cy="509142"/>
          </a:xfrm>
          <a:prstGeom prst="rect">
            <a:avLst/>
          </a:prstGeom>
          <a:solidFill>
            <a:srgbClr val="EB0573"/>
          </a:solidFill>
          <a:ln>
            <a:solidFill>
              <a:srgbClr val="EB05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Limma</a:t>
            </a:r>
            <a:r>
              <a:rPr lang="en-US" dirty="0">
                <a:solidFill>
                  <a:schemeClr val="tx1"/>
                </a:solidFill>
              </a:rPr>
              <a:t> analysis, k-means &amp; heatmaps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5DEED53-C280-4D6A-0436-90E7A0EC5F1A}"/>
              </a:ext>
            </a:extLst>
          </p:cNvPr>
          <p:cNvSpPr/>
          <p:nvPr/>
        </p:nvSpPr>
        <p:spPr>
          <a:xfrm>
            <a:off x="3287486" y="3677049"/>
            <a:ext cx="2582852" cy="277587"/>
          </a:xfrm>
          <a:prstGeom prst="rect">
            <a:avLst/>
          </a:prstGeom>
          <a:solidFill>
            <a:srgbClr val="EB0573"/>
          </a:solidFill>
          <a:ln>
            <a:solidFill>
              <a:srgbClr val="EB05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E9E49EE-3E34-D09C-5108-AEB01532B7E1}"/>
              </a:ext>
            </a:extLst>
          </p:cNvPr>
          <p:cNvSpPr/>
          <p:nvPr/>
        </p:nvSpPr>
        <p:spPr>
          <a:xfrm>
            <a:off x="7410673" y="875348"/>
            <a:ext cx="2193371" cy="491174"/>
          </a:xfrm>
          <a:prstGeom prst="rect">
            <a:avLst/>
          </a:prstGeom>
          <a:solidFill>
            <a:srgbClr val="03EDBB"/>
          </a:solidFill>
          <a:ln>
            <a:solidFill>
              <a:srgbClr val="03E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Research biological relations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0BD4B1F-970C-F484-408D-6E5E5B07CADE}"/>
              </a:ext>
            </a:extLst>
          </p:cNvPr>
          <p:cNvSpPr/>
          <p:nvPr/>
        </p:nvSpPr>
        <p:spPr>
          <a:xfrm>
            <a:off x="7477693" y="4746067"/>
            <a:ext cx="1714099" cy="277587"/>
          </a:xfrm>
          <a:prstGeom prst="rect">
            <a:avLst/>
          </a:prstGeom>
          <a:solidFill>
            <a:srgbClr val="03EDBB"/>
          </a:solidFill>
          <a:ln>
            <a:solidFill>
              <a:srgbClr val="03ED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23E4632-A938-5ACD-AE38-1A9FF198C874}"/>
              </a:ext>
            </a:extLst>
          </p:cNvPr>
          <p:cNvSpPr/>
          <p:nvPr/>
        </p:nvSpPr>
        <p:spPr>
          <a:xfrm>
            <a:off x="9791007" y="286603"/>
            <a:ext cx="1945921" cy="535433"/>
          </a:xfrm>
          <a:prstGeom prst="rect">
            <a:avLst/>
          </a:prstGeom>
          <a:solidFill>
            <a:srgbClr val="F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 &amp; final presentation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5015610-7DC5-EB8C-ABC1-8DE66EEEF4DE}"/>
              </a:ext>
            </a:extLst>
          </p:cNvPr>
          <p:cNvSpPr/>
          <p:nvPr/>
        </p:nvSpPr>
        <p:spPr>
          <a:xfrm>
            <a:off x="8352972" y="5307586"/>
            <a:ext cx="2517306" cy="277587"/>
          </a:xfrm>
          <a:prstGeom prst="rect">
            <a:avLst/>
          </a:prstGeom>
          <a:solidFill>
            <a:srgbClr val="F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134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NA-Microarray-Technologie | SpringerLink">
            <a:extLst>
              <a:ext uri="{FF2B5EF4-FFF2-40B4-BE49-F238E27FC236}">
                <a16:creationId xmlns:a16="http://schemas.microsoft.com/office/drawing/2014/main" id="{F7BB1525-642B-8B46-26B6-FC87FA71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5" b="27013"/>
          <a:stretch/>
        </p:blipFill>
        <p:spPr bwMode="auto">
          <a:xfrm>
            <a:off x="1" y="2"/>
            <a:ext cx="6095695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NA-Microarray-Technologie | SpringerLink">
            <a:extLst>
              <a:ext uri="{FF2B5EF4-FFF2-40B4-BE49-F238E27FC236}">
                <a16:creationId xmlns:a16="http://schemas.microsoft.com/office/drawing/2014/main" id="{E0D4524C-4232-18B8-9C1D-8468B134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r="2" b="19710"/>
          <a:stretch/>
        </p:blipFill>
        <p:spPr bwMode="auto">
          <a:xfrm>
            <a:off x="6094476" y="10"/>
            <a:ext cx="60944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8B968-216A-14C8-364B-747EAB0D53A3}"/>
              </a:ext>
            </a:extLst>
          </p:cNvPr>
          <p:cNvSpPr txBox="1"/>
          <p:nvPr/>
        </p:nvSpPr>
        <p:spPr>
          <a:xfrm>
            <a:off x="404553" y="3091928"/>
            <a:ext cx="90799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Team and tasks</a:t>
            </a: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134870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11818-E244-95A0-DF17-67AF855D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structure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9CF2FD-97F9-C532-8C98-02BBD921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FD1B7F-66FE-0D15-D019-46DBD294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E6C2DB-7742-78A6-0ACD-6E9D7B1B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63B29C6-09F5-E24A-21E5-848CECBA0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3000" dirty="0"/>
              <a:t>	</a:t>
            </a:r>
          </a:p>
          <a:p>
            <a:pPr marL="201168" lvl="1" indent="0">
              <a:buNone/>
            </a:pPr>
            <a:r>
              <a:rPr lang="en-US" sz="3000" dirty="0"/>
              <a:t>	</a:t>
            </a:r>
            <a:r>
              <a:rPr lang="en-US" sz="3600" dirty="0"/>
              <a:t>Communication: via </a:t>
            </a:r>
            <a:r>
              <a:rPr lang="en-US" sz="3600" dirty="0" err="1"/>
              <a:t>Whatsapp</a:t>
            </a:r>
            <a:r>
              <a:rPr lang="en-US" sz="3600" dirty="0"/>
              <a:t> and Discord</a:t>
            </a:r>
          </a:p>
          <a:p>
            <a:pPr marL="201168" lvl="1" indent="0">
              <a:buNone/>
            </a:pPr>
            <a:endParaRPr lang="en-US" sz="3600" dirty="0"/>
          </a:p>
          <a:p>
            <a:pPr marL="201168" lvl="1" indent="0">
              <a:buNone/>
            </a:pPr>
            <a:r>
              <a:rPr lang="en-US" sz="3600" dirty="0"/>
              <a:t>	Coding lab: </a:t>
            </a:r>
            <a:r>
              <a:rPr lang="en-US" sz="3600" dirty="0" err="1"/>
              <a:t>monday</a:t>
            </a:r>
            <a:r>
              <a:rPr lang="en-US" sz="3600" dirty="0"/>
              <a:t>, 1 pm </a:t>
            </a:r>
          </a:p>
          <a:p>
            <a:pPr marL="201168" lvl="1" indent="0">
              <a:buNone/>
            </a:pPr>
            <a:endParaRPr lang="en-US" sz="3600" dirty="0"/>
          </a:p>
          <a:p>
            <a:pPr marL="201168" lvl="1" indent="0">
              <a:buNone/>
            </a:pPr>
            <a:r>
              <a:rPr lang="en-US" sz="3600" dirty="0"/>
              <a:t>	Task management: </a:t>
            </a:r>
            <a:r>
              <a:rPr lang="en-US" sz="3600" dirty="0" err="1"/>
              <a:t>Googledocs</a:t>
            </a:r>
            <a:endParaRPr lang="en-US" sz="3600" dirty="0"/>
          </a:p>
        </p:txBody>
      </p:sp>
      <p:pic>
        <p:nvPicPr>
          <p:cNvPr id="8" name="Grafik 7" descr="Chat Silhouette">
            <a:extLst>
              <a:ext uri="{FF2B5EF4-FFF2-40B4-BE49-F238E27FC236}">
                <a16:creationId xmlns:a16="http://schemas.microsoft.com/office/drawing/2014/main" id="{0EB8267B-53AD-ECFE-CC5C-798A562E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2199178"/>
            <a:ext cx="914400" cy="914400"/>
          </a:xfrm>
          <a:prstGeom prst="rect">
            <a:avLst/>
          </a:prstGeom>
        </p:spPr>
      </p:pic>
      <p:pic>
        <p:nvPicPr>
          <p:cNvPr id="9" name="Grafik 8" descr="Programmiererin Silhouette">
            <a:extLst>
              <a:ext uri="{FF2B5EF4-FFF2-40B4-BE49-F238E27FC236}">
                <a16:creationId xmlns:a16="http://schemas.microsoft.com/office/drawing/2014/main" id="{112CF423-45F4-88D7-D1EC-2C7884542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6320" y="3221952"/>
            <a:ext cx="914400" cy="914400"/>
          </a:xfrm>
          <a:prstGeom prst="rect">
            <a:avLst/>
          </a:prstGeom>
        </p:spPr>
      </p:pic>
      <p:pic>
        <p:nvPicPr>
          <p:cNvPr id="10" name="Grafik 9" descr="Prüfliste Silhouette">
            <a:extLst>
              <a:ext uri="{FF2B5EF4-FFF2-40B4-BE49-F238E27FC236}">
                <a16:creationId xmlns:a16="http://schemas.microsoft.com/office/drawing/2014/main" id="{CE7A7401-A570-1BCE-0E17-6B00B5FC0C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6320" y="45516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96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NA-Microarray-Technologie | SpringerLink">
            <a:extLst>
              <a:ext uri="{FF2B5EF4-FFF2-40B4-BE49-F238E27FC236}">
                <a16:creationId xmlns:a16="http://schemas.microsoft.com/office/drawing/2014/main" id="{F7BB1525-642B-8B46-26B6-FC87FA71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5" b="27013"/>
          <a:stretch/>
        </p:blipFill>
        <p:spPr bwMode="auto">
          <a:xfrm>
            <a:off x="1" y="2"/>
            <a:ext cx="6095695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NA-Microarray-Technologie | SpringerLink">
            <a:extLst>
              <a:ext uri="{FF2B5EF4-FFF2-40B4-BE49-F238E27FC236}">
                <a16:creationId xmlns:a16="http://schemas.microsoft.com/office/drawing/2014/main" id="{E0D4524C-4232-18B8-9C1D-8468B134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r="2" b="19710"/>
          <a:stretch/>
        </p:blipFill>
        <p:spPr bwMode="auto">
          <a:xfrm>
            <a:off x="6094476" y="10"/>
            <a:ext cx="60944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8B968-216A-14C8-364B-747EAB0D53A3}"/>
              </a:ext>
            </a:extLst>
          </p:cNvPr>
          <p:cNvSpPr txBox="1"/>
          <p:nvPr/>
        </p:nvSpPr>
        <p:spPr>
          <a:xfrm>
            <a:off x="404553" y="3091928"/>
            <a:ext cx="90799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Biological background</a:t>
            </a: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966813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8B968-216A-14C8-364B-747EAB0D53A3}"/>
              </a:ext>
            </a:extLst>
          </p:cNvPr>
          <p:cNvSpPr txBox="1"/>
          <p:nvPr/>
        </p:nvSpPr>
        <p:spPr>
          <a:xfrm>
            <a:off x="4343399" y="-2"/>
            <a:ext cx="3505200" cy="3114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6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DNA-Microarray-Technologie | SpringerLink">
            <a:extLst>
              <a:ext uri="{FF2B5EF4-FFF2-40B4-BE49-F238E27FC236}">
                <a16:creationId xmlns:a16="http://schemas.microsoft.com/office/drawing/2014/main" id="{F7BB1525-642B-8B46-26B6-FC87FA71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1"/>
          <a:stretch/>
        </p:blipFill>
        <p:spPr bwMode="auto">
          <a:xfrm>
            <a:off x="20" y="10"/>
            <a:ext cx="3910064" cy="685799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2" descr="DNA-Microarray-Technologie | SpringerLink">
            <a:extLst>
              <a:ext uri="{FF2B5EF4-FFF2-40B4-BE49-F238E27FC236}">
                <a16:creationId xmlns:a16="http://schemas.microsoft.com/office/drawing/2014/main" id="{E0D4524C-4232-18B8-9C1D-8468B134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0"/>
          <a:stretch/>
        </p:blipFill>
        <p:spPr bwMode="auto">
          <a:xfrm>
            <a:off x="8281916" y="1"/>
            <a:ext cx="3910084" cy="685800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118775" y="0"/>
                </a:moveTo>
                <a:lnTo>
                  <a:pt x="3910084" y="0"/>
                </a:lnTo>
                <a:lnTo>
                  <a:pt x="3910084" y="6858000"/>
                </a:lnTo>
                <a:lnTo>
                  <a:pt x="913702" y="6858000"/>
                </a:lnTo>
                <a:lnTo>
                  <a:pt x="346751" y="5107724"/>
                </a:lnTo>
                <a:lnTo>
                  <a:pt x="0" y="80361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Grafik 2" descr="Fragen Silhouette">
            <a:extLst>
              <a:ext uri="{FF2B5EF4-FFF2-40B4-BE49-F238E27FC236}">
                <a16:creationId xmlns:a16="http://schemas.microsoft.com/office/drawing/2014/main" id="{850D7708-535A-B0A3-FBD7-C8D1780A6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1703" y="2054071"/>
            <a:ext cx="3649653" cy="364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8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CF63E-71B6-69AB-2F81-85DDB1BA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A8F767-FFB1-4B12-6B62-5E726AA9D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Dinkelacker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 2019. Chromosomal clustering of tissue restricted antigens, Dissertation, University Heidelberg, Germany.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Dinkelacker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 2007. A database of genes that are expressed in a tissue-restricted manner to analyse </a:t>
            </a:r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promiscous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 gene expression in medullary thymic epithelial cells. </a:t>
            </a:r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Diplomarbeit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, Albert-</a:t>
            </a:r>
            <a:r>
              <a:rPr lang="en-GB" b="0" i="0" dirty="0" err="1">
                <a:solidFill>
                  <a:srgbClr val="24292F"/>
                </a:solidFill>
                <a:effectLst/>
                <a:latin typeface="-apple-system"/>
              </a:rPr>
              <a:t>Ludwigs</a:t>
            </a: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-Universität, Freiburg, Germany.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Xie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D, Chen CC,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Ptaszek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LM, Xiao S, Cao X, Fang F, Ng HH, Lewin HA, Cowan C, Zhong S.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Rewirable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gene regulatory networks in the preimplantation embryonic development of three mammalian species. Genome Res. 2010 Jun;20(6):804-15.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: 10.1101/gr.100594.109.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Epub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2010 Mar 10. PMID: 20219939; PMCID: PMC2877577.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Li H, Meng YH, Shang WQ, Liu LB, Chen X, Yuan MM,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Jin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LP, Li MQ, Li DJ. Chemokine CCL24 promotes the growth and invasiveness of trophoblasts through ERK1/2 and PI3K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signaling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pathways in human early pregnancy. Reproduction. 2015 Nov;150(5):417-27.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: 10.1530/REP-15-0119. 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BlinkMacSystemFont"/>
              </a:rPr>
              <a:t>Epub</a:t>
            </a:r>
            <a:r>
              <a:rPr lang="en-GB" b="0" i="0" dirty="0">
                <a:solidFill>
                  <a:srgbClr val="212121"/>
                </a:solidFill>
                <a:effectLst/>
                <a:latin typeface="BlinkMacSystemFont"/>
              </a:rPr>
              <a:t> 2015 Aug 27. PMID: 26316550.</a:t>
            </a:r>
            <a:endParaRPr lang="en-GB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https://www.drgururpolat.com/de/in-vitro-fertilisation/entwicklung-vom-embryo/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https://www.ncbi.nlm.nih.gov/geo/query/acc.cgi?acc=GSE18290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3968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CF63E-71B6-69AB-2F81-85DDB1BA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</a:t>
            </a:r>
            <a:r>
              <a:rPr lang="en-US" dirty="0" err="1"/>
              <a:t>meansd</a:t>
            </a:r>
            <a:r>
              <a:rPr lang="en-US" dirty="0"/>
              <a:t> plot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4DA772C-072C-CB61-41E9-79B0E0A82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7327" y="1839384"/>
            <a:ext cx="4108450" cy="9011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931E47B-48F8-FC2E-8F4A-ABA674DF5267}"/>
              </a:ext>
            </a:extLst>
          </p:cNvPr>
          <p:cNvSpPr txBox="1"/>
          <p:nvPr/>
        </p:nvSpPr>
        <p:spPr>
          <a:xfrm>
            <a:off x="1377243" y="5475111"/>
            <a:ext cx="1005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relative deviation from mean but different standard deviation for low and high expression levels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Additionally, differentially expressed genes could also be an explanation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4D9852-D851-8D68-6D3D-FBD35E1D1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323" y="2823454"/>
            <a:ext cx="9284177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0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98BF9-060A-EA82-3A5A-D9C7E7DC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Tissue-restricted antigens (TRAs)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A653171-97B9-84EB-BB1C-5694819DC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7460" y="1840116"/>
            <a:ext cx="6280773" cy="439125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571592-8CD8-4698-EBF8-46096BFC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EC4948-C50C-7F8A-F908-C66E0BC7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 err="1"/>
              <a:t>Dinkelacker</a:t>
            </a:r>
            <a:r>
              <a:rPr lang="en-US" sz="1200" dirty="0"/>
              <a:t> 2007, </a:t>
            </a:r>
            <a:r>
              <a:rPr lang="en-US" sz="1200" dirty="0" err="1"/>
              <a:t>Dinkelacker</a:t>
            </a:r>
            <a:r>
              <a:rPr lang="en-US" sz="1200" dirty="0"/>
              <a:t> 2019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02560D-7BDB-1530-AB03-5422DD09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431D1A1-53E6-95F5-22D0-7EA857826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6" y="1875043"/>
            <a:ext cx="4743694" cy="43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9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Embryonic development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9543" y="6459785"/>
            <a:ext cx="8229600" cy="365125"/>
          </a:xfrm>
        </p:spPr>
        <p:txBody>
          <a:bodyPr/>
          <a:lstStyle/>
          <a:p>
            <a:r>
              <a:rPr lang="en-US" sz="1200" dirty="0"/>
              <a:t>https://www.drgururpolat.com/de/in-vitro-fertilisation/entwicklung-vom-embryo/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8C78F467-FB78-A8FB-36C7-3494BEA88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7320" y="1903378"/>
            <a:ext cx="7197359" cy="439038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90828B1-93F9-6BA2-FE1E-4069455DC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287" y="1802734"/>
            <a:ext cx="7197359" cy="15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0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81393-BB1D-3336-7B67-57840C40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Embryogenesis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57A665-F383-E202-708D-84DDEABB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AD011B-3E8F-74E1-6ACC-104C38A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6870" y="6582692"/>
            <a:ext cx="8229600" cy="119310"/>
          </a:xfrm>
        </p:spPr>
        <p:txBody>
          <a:bodyPr/>
          <a:lstStyle/>
          <a:p>
            <a:r>
              <a:rPr lang="en-US" sz="1200" dirty="0"/>
              <a:t>https://www.drgururpolat.com/de/in-vitro-fertilisation/entwicklung-vom-embryo/</a:t>
            </a:r>
          </a:p>
          <a:p>
            <a:r>
              <a:rPr lang="de-DE" sz="1200" dirty="0"/>
              <a:t>Xie D, </a:t>
            </a:r>
            <a:r>
              <a:rPr lang="de-DE" sz="1200" i="1" dirty="0"/>
              <a:t>et al</a:t>
            </a:r>
            <a:r>
              <a:rPr lang="de-DE" sz="1200" dirty="0"/>
              <a:t>. 2010</a:t>
            </a:r>
            <a:endParaRPr lang="en-US" sz="28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CD94C2-79E3-8473-5075-683CBF71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8C78F467-FB78-A8FB-36C7-3494BEA88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5251"/>
          <a:stretch/>
        </p:blipFill>
        <p:spPr>
          <a:xfrm>
            <a:off x="1899886" y="1844280"/>
            <a:ext cx="8392228" cy="177889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9C7A3DD-1D6E-E351-30C6-58BA694B55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531"/>
          <a:stretch/>
        </p:blipFill>
        <p:spPr>
          <a:xfrm>
            <a:off x="887853" y="4416306"/>
            <a:ext cx="10477254" cy="1810874"/>
          </a:xfrm>
          <a:prstGeom prst="rect">
            <a:avLst/>
          </a:prstGeom>
        </p:spPr>
      </p:pic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30B48E29-3DD4-A565-8EAA-6F568F7C50F8}"/>
              </a:ext>
            </a:extLst>
          </p:cNvPr>
          <p:cNvSpPr/>
          <p:nvPr/>
        </p:nvSpPr>
        <p:spPr>
          <a:xfrm>
            <a:off x="5236028" y="3739627"/>
            <a:ext cx="1719943" cy="6766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62F8F3-9A35-F1BC-37F2-A599EFAC1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314" y="1824268"/>
            <a:ext cx="8553369" cy="181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8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0E9F5-5935-A1E0-547C-A172A682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main objective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BC91BB-770A-7878-AB01-E231562A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Identify differentially expressed genes in early embryogenesis and  compare them with TRA dataset to determine tissue development.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AAB9A-6052-DDAC-BAB7-2DE69727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06B509-C148-ECE1-C460-6B4319AC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38E7C-4E11-FEDA-C9E8-2BF92450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NA-Microarray-Technologie | SpringerLink">
            <a:extLst>
              <a:ext uri="{FF2B5EF4-FFF2-40B4-BE49-F238E27FC236}">
                <a16:creationId xmlns:a16="http://schemas.microsoft.com/office/drawing/2014/main" id="{F7BB1525-642B-8B46-26B6-FC87FA718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5" b="27013"/>
          <a:stretch/>
        </p:blipFill>
        <p:spPr bwMode="auto">
          <a:xfrm>
            <a:off x="1" y="2"/>
            <a:ext cx="6095695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NA-Microarray-Technologie | SpringerLink">
            <a:extLst>
              <a:ext uri="{FF2B5EF4-FFF2-40B4-BE49-F238E27FC236}">
                <a16:creationId xmlns:a16="http://schemas.microsoft.com/office/drawing/2014/main" id="{E0D4524C-4232-18B8-9C1D-8468B1345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 r="2" b="19710"/>
          <a:stretch/>
        </p:blipFill>
        <p:spPr bwMode="auto">
          <a:xfrm>
            <a:off x="6094476" y="10"/>
            <a:ext cx="60944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8B968-216A-14C8-364B-747EAB0D53A3}"/>
              </a:ext>
            </a:extLst>
          </p:cNvPr>
          <p:cNvSpPr txBox="1"/>
          <p:nvPr/>
        </p:nvSpPr>
        <p:spPr>
          <a:xfrm>
            <a:off x="404553" y="3091928"/>
            <a:ext cx="907999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sets</a:t>
            </a: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31947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9DAC3-4312-77CB-9C4E-35FF1687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course expression data from early Bovine embryo, Human embryo, and Mouse embryo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5741C4-1493-CCA0-D1D1-8F029CF54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only human embryo relevant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E43783-9118-4AFE-1D59-59D43BD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71D36-7D23-4C73-838C-9F8F37D1D193}" type="datetime1">
              <a:rPr lang="de-DE" smtClean="0"/>
              <a:pPr/>
              <a:t>17.05.2022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16105-33DD-D692-F349-6B94B6BC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91732" y="6551863"/>
            <a:ext cx="7469495" cy="365125"/>
          </a:xfrm>
        </p:spPr>
        <p:txBody>
          <a:bodyPr/>
          <a:lstStyle/>
          <a:p>
            <a:r>
              <a:rPr lang="en-US" sz="1200" dirty="0"/>
              <a:t>https://www.drgururpolat.com/de/in-vitro-fertilisation/entwicklung-vom-embryo/</a:t>
            </a:r>
          </a:p>
          <a:p>
            <a:r>
              <a:rPr lang="en-US" sz="1200" dirty="0"/>
              <a:t>https://www.ncbi.nlm.nih.gov/geo/query/acc.cgi?acc=GSE18290</a:t>
            </a:r>
          </a:p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EEA5D2-EA5B-50F5-DBE4-CCFFA75C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CFF8C45-4153-2845-9830-AB7C46A30458}"/>
              </a:ext>
            </a:extLst>
          </p:cNvPr>
          <p:cNvSpPr/>
          <p:nvPr/>
        </p:nvSpPr>
        <p:spPr>
          <a:xfrm>
            <a:off x="1393903" y="3825415"/>
            <a:ext cx="811767" cy="166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F506CFC-FDC6-D709-5A09-480C6845B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" y="2219677"/>
            <a:ext cx="7201038" cy="3470883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95A6E387-A21E-E455-5BD6-80B6A4448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963" y="39311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D434B5DC-7E35-2CB8-A6E8-C64CE0DC0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72" y="2272450"/>
            <a:ext cx="4647176" cy="97590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345BAAB-34F6-AD66-ADF3-C8B2DA928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41" t="52088" r="14820"/>
          <a:stretch/>
        </p:blipFill>
        <p:spPr>
          <a:xfrm>
            <a:off x="8212438" y="2854991"/>
            <a:ext cx="3172928" cy="3122477"/>
          </a:xfrm>
          <a:prstGeom prst="rect">
            <a:avLst/>
          </a:prstGeom>
        </p:spPr>
      </p:pic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987E9CC-AB74-AA9D-1FF6-ABE73DCC0C21}"/>
              </a:ext>
            </a:extLst>
          </p:cNvPr>
          <p:cNvCxnSpPr/>
          <p:nvPr/>
        </p:nvCxnSpPr>
        <p:spPr>
          <a:xfrm>
            <a:off x="8338187" y="2378260"/>
            <a:ext cx="3124542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691AB3C-75D0-44EB-4D79-DBEE6E162772}"/>
              </a:ext>
            </a:extLst>
          </p:cNvPr>
          <p:cNvCxnSpPr/>
          <p:nvPr/>
        </p:nvCxnSpPr>
        <p:spPr>
          <a:xfrm>
            <a:off x="8338187" y="2731582"/>
            <a:ext cx="3124542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266862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Gelb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873</Words>
  <Application>Microsoft Office PowerPoint</Application>
  <PresentationFormat>Breitbild</PresentationFormat>
  <Paragraphs>242</Paragraphs>
  <Slides>32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32</vt:i4>
      </vt:variant>
    </vt:vector>
  </HeadingPairs>
  <TitlesOfParts>
    <vt:vector size="42" baseType="lpstr">
      <vt:lpstr>-apple-system</vt:lpstr>
      <vt:lpstr>Arial</vt:lpstr>
      <vt:lpstr>Avenir Next LT Pro</vt:lpstr>
      <vt:lpstr>BlinkMacSystemFont</vt:lpstr>
      <vt:lpstr>Calibri</vt:lpstr>
      <vt:lpstr>Calibri Light</vt:lpstr>
      <vt:lpstr>Wingdings</vt:lpstr>
      <vt:lpstr>Rückblick</vt:lpstr>
      <vt:lpstr>Benutzerdefiniertes Design</vt:lpstr>
      <vt:lpstr>Office</vt:lpstr>
      <vt:lpstr>PROJECT PROPOSAL</vt:lpstr>
      <vt:lpstr>Agenda</vt:lpstr>
      <vt:lpstr>PowerPoint-Präsentation</vt:lpstr>
      <vt:lpstr>Tissue-restricted antigens (TRAs)</vt:lpstr>
      <vt:lpstr>Embryonic development</vt:lpstr>
      <vt:lpstr>Embryogenesis</vt:lpstr>
      <vt:lpstr>Our main objective</vt:lpstr>
      <vt:lpstr>PowerPoint-Präsentation</vt:lpstr>
      <vt:lpstr>Time course expression data from early Bovine embryo, Human embryo, and Mouse embryo</vt:lpstr>
      <vt:lpstr>Datasets of TRAs (Dinkelacker 2007/2019)</vt:lpstr>
      <vt:lpstr>PowerPoint-Präsentation</vt:lpstr>
      <vt:lpstr>Quality control</vt:lpstr>
      <vt:lpstr>Quality control</vt:lpstr>
      <vt:lpstr>Quality control</vt:lpstr>
      <vt:lpstr>Quality control</vt:lpstr>
      <vt:lpstr>Quality control</vt:lpstr>
      <vt:lpstr>Quality control</vt:lpstr>
      <vt:lpstr>Exploratory data analysis</vt:lpstr>
      <vt:lpstr>Exploratory data analysis</vt:lpstr>
      <vt:lpstr>Exploratory data analysis</vt:lpstr>
      <vt:lpstr>PowerPoint-Präsentation</vt:lpstr>
      <vt:lpstr>Hypothesis</vt:lpstr>
      <vt:lpstr>Hypothesis</vt:lpstr>
      <vt:lpstr>Hypothesis</vt:lpstr>
      <vt:lpstr>Hypothesis</vt:lpstr>
      <vt:lpstr>Milestones</vt:lpstr>
      <vt:lpstr>Schedule</vt:lpstr>
      <vt:lpstr>PowerPoint-Präsentation</vt:lpstr>
      <vt:lpstr>Team structure</vt:lpstr>
      <vt:lpstr>PowerPoint-Präsentation</vt:lpstr>
      <vt:lpstr>Literature</vt:lpstr>
      <vt:lpstr>Explanation meansd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Linda Kaupp</dc:creator>
  <cp:lastModifiedBy>Linda Kaupp</cp:lastModifiedBy>
  <cp:revision>57</cp:revision>
  <dcterms:created xsi:type="dcterms:W3CDTF">2022-05-05T14:40:12Z</dcterms:created>
  <dcterms:modified xsi:type="dcterms:W3CDTF">2022-05-17T09:10:18Z</dcterms:modified>
</cp:coreProperties>
</file>